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7" r:id="rId2"/>
    <p:sldId id="269" r:id="rId3"/>
    <p:sldId id="256" r:id="rId4"/>
    <p:sldId id="270" r:id="rId5"/>
    <p:sldId id="268" r:id="rId6"/>
    <p:sldId id="289" r:id="rId7"/>
    <p:sldId id="258" r:id="rId8"/>
    <p:sldId id="259" r:id="rId9"/>
    <p:sldId id="260" r:id="rId10"/>
    <p:sldId id="261" r:id="rId11"/>
    <p:sldId id="262" r:id="rId12"/>
    <p:sldId id="264" r:id="rId13"/>
    <p:sldId id="265" r:id="rId14"/>
    <p:sldId id="290" r:id="rId15"/>
    <p:sldId id="279" r:id="rId16"/>
    <p:sldId id="280" r:id="rId17"/>
    <p:sldId id="281" r:id="rId18"/>
    <p:sldId id="282" r:id="rId19"/>
    <p:sldId id="283" r:id="rId20"/>
    <p:sldId id="284" r:id="rId21"/>
    <p:sldId id="286" r:id="rId22"/>
    <p:sldId id="285" r:id="rId23"/>
    <p:sldId id="287" r:id="rId24"/>
    <p:sldId id="288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3.xml"/><Relationship Id="rId7" Type="http://schemas.openxmlformats.org/officeDocument/2006/relationships/slide" Target="slide2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17.xml"/><Relationship Id="rId10" Type="http://schemas.openxmlformats.org/officeDocument/2006/relationships/slide" Target="slide4.xml"/><Relationship Id="rId4" Type="http://schemas.openxmlformats.org/officeDocument/2006/relationships/slide" Target="slide15.xml"/><Relationship Id="rId9" Type="http://schemas.openxmlformats.org/officeDocument/2006/relationships/slide" Target="slide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3.xml"/><Relationship Id="rId4" Type="http://schemas.openxmlformats.org/officeDocument/2006/relationships/image" Target="../media/image4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slide" Target="slide3.xml"/><Relationship Id="rId4" Type="http://schemas.openxmlformats.org/officeDocument/2006/relationships/image" Target="../media/image4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.xml"/><Relationship Id="rId4" Type="http://schemas.openxmlformats.org/officeDocument/2006/relationships/image" Target="../media/image5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image" Target="../media/image54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0.xml"/><Relationship Id="rId5" Type="http://schemas.openxmlformats.org/officeDocument/2006/relationships/slide" Target="slide19.xml"/><Relationship Id="rId4" Type="http://schemas.openxmlformats.org/officeDocument/2006/relationships/image" Target="../media/image5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1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slide" Target="slide24.xml"/><Relationship Id="rId5" Type="http://schemas.openxmlformats.org/officeDocument/2006/relationships/slide" Target="slide23.xml"/><Relationship Id="rId4" Type="http://schemas.openxmlformats.org/officeDocument/2006/relationships/slide" Target="slide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slide" Target="slide16.xml"/><Relationship Id="rId18" Type="http://schemas.openxmlformats.org/officeDocument/2006/relationships/slide" Target="slide4.xml"/><Relationship Id="rId3" Type="http://schemas.openxmlformats.org/officeDocument/2006/relationships/image" Target="../media/image2.jpeg"/><Relationship Id="rId7" Type="http://schemas.openxmlformats.org/officeDocument/2006/relationships/slide" Target="slide9.xml"/><Relationship Id="rId12" Type="http://schemas.openxmlformats.org/officeDocument/2006/relationships/slide" Target="slide15.xml"/><Relationship Id="rId17" Type="http://schemas.openxmlformats.org/officeDocument/2006/relationships/slide" Target="slide1.xml"/><Relationship Id="rId2" Type="http://schemas.openxmlformats.org/officeDocument/2006/relationships/notesSlide" Target="../notesSlides/notesSlide2.xml"/><Relationship Id="rId16" Type="http://schemas.openxmlformats.org/officeDocument/2006/relationships/slide" Target="slide8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3.xml"/><Relationship Id="rId11" Type="http://schemas.openxmlformats.org/officeDocument/2006/relationships/slide" Target="slide6.xml"/><Relationship Id="rId5" Type="http://schemas.openxmlformats.org/officeDocument/2006/relationships/slide" Target="slide10.xml"/><Relationship Id="rId15" Type="http://schemas.openxmlformats.org/officeDocument/2006/relationships/slide" Target="slide21.xml"/><Relationship Id="rId10" Type="http://schemas.openxmlformats.org/officeDocument/2006/relationships/slide" Target="slide7.xml"/><Relationship Id="rId4" Type="http://schemas.openxmlformats.org/officeDocument/2006/relationships/image" Target="../media/image1.emf"/><Relationship Id="rId9" Type="http://schemas.openxmlformats.org/officeDocument/2006/relationships/slide" Target="slide12.xml"/><Relationship Id="rId14" Type="http://schemas.openxmlformats.org/officeDocument/2006/relationships/slide" Target="slide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slide" Target="slide1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slide" Target="slide3.xml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10" Type="http://schemas.openxmlformats.org/officeDocument/2006/relationships/slide" Target="slide3.xml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hlinkClick r:id="rId3" action="ppaction://hlinksldjump"/>
          </p:cNvPr>
          <p:cNvSpPr txBox="1"/>
          <p:nvPr/>
        </p:nvSpPr>
        <p:spPr>
          <a:xfrm>
            <a:off x="300355" y="2359025"/>
            <a:ext cx="18884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amino acid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628898" y="1837055"/>
            <a:ext cx="1095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TCA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187691" y="661035"/>
            <a:ext cx="19678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glycolysis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850130" y="2891155"/>
            <a:ext cx="24898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PRPP</a:t>
            </a:r>
          </a:p>
        </p:txBody>
      </p:sp>
      <p:sp>
        <p:nvSpPr>
          <p:cNvPr id="8" name="文本框 7">
            <a:hlinkClick r:id="rId4" action="ppaction://hlinksldjump"/>
          </p:cNvPr>
          <p:cNvSpPr txBox="1"/>
          <p:nvPr/>
        </p:nvSpPr>
        <p:spPr>
          <a:xfrm>
            <a:off x="10283190" y="1597025"/>
            <a:ext cx="8940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ATP</a:t>
            </a:r>
          </a:p>
          <a:p>
            <a:r>
              <a:rPr lang="en-US" altLang="zh-CN" sz="2800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GTP</a:t>
            </a:r>
          </a:p>
        </p:txBody>
      </p:sp>
      <p:sp>
        <p:nvSpPr>
          <p:cNvPr id="9" name="文本框 8">
            <a:hlinkClick r:id="rId5" action="ppaction://hlinksldjump"/>
          </p:cNvPr>
          <p:cNvSpPr txBox="1"/>
          <p:nvPr/>
        </p:nvSpPr>
        <p:spPr>
          <a:xfrm>
            <a:off x="10125408" y="3641090"/>
            <a:ext cx="12084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dNTP</a:t>
            </a:r>
          </a:p>
        </p:txBody>
      </p:sp>
      <p:cxnSp>
        <p:nvCxnSpPr>
          <p:cNvPr id="60" name="肘形连接符 59"/>
          <p:cNvCxnSpPr>
            <a:cxnSpLocks/>
            <a:stCxn id="6" idx="2"/>
            <a:endCxn id="5" idx="0"/>
          </p:cNvCxnSpPr>
          <p:nvPr/>
        </p:nvCxnSpPr>
        <p:spPr>
          <a:xfrm rot="16200000" flipH="1">
            <a:off x="5847174" y="1507455"/>
            <a:ext cx="654050" cy="515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7" idx="2"/>
            <a:endCxn id="4" idx="2"/>
          </p:cNvCxnSpPr>
          <p:nvPr/>
        </p:nvCxnSpPr>
        <p:spPr>
          <a:xfrm rot="5400000" flipH="1">
            <a:off x="3403600" y="721360"/>
            <a:ext cx="532130" cy="4850765"/>
          </a:xfrm>
          <a:prstGeom prst="bentConnector3">
            <a:avLst>
              <a:gd name="adj1" fmla="val -4469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7" idx="3"/>
          </p:cNvCxnSpPr>
          <p:nvPr/>
        </p:nvCxnSpPr>
        <p:spPr>
          <a:xfrm flipV="1">
            <a:off x="7339965" y="2082800"/>
            <a:ext cx="2680970" cy="1069340"/>
          </a:xfrm>
          <a:prstGeom prst="bentConnector3">
            <a:avLst>
              <a:gd name="adj1" fmla="val 7539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cxnSpLocks/>
            <a:stCxn id="8" idx="2"/>
            <a:endCxn id="9" idx="0"/>
          </p:cNvCxnSpPr>
          <p:nvPr/>
        </p:nvCxnSpPr>
        <p:spPr>
          <a:xfrm rot="5400000">
            <a:off x="10184456" y="3095316"/>
            <a:ext cx="1090930" cy="61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hlinkClick r:id="rId6" action="ppaction://hlinksldjump"/>
          </p:cNvPr>
          <p:cNvSpPr txBox="1"/>
          <p:nvPr/>
        </p:nvSpPr>
        <p:spPr>
          <a:xfrm>
            <a:off x="10282555" y="5187950"/>
            <a:ext cx="8940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CTP</a:t>
            </a:r>
          </a:p>
          <a:p>
            <a:r>
              <a:rPr lang="en-US" altLang="zh-CN" sz="2800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UTP</a:t>
            </a:r>
          </a:p>
        </p:txBody>
      </p:sp>
      <p:cxnSp>
        <p:nvCxnSpPr>
          <p:cNvPr id="22" name="肘形连接符 21"/>
          <p:cNvCxnSpPr>
            <a:endCxn id="21" idx="1"/>
          </p:cNvCxnSpPr>
          <p:nvPr/>
        </p:nvCxnSpPr>
        <p:spPr>
          <a:xfrm>
            <a:off x="7339965" y="3152140"/>
            <a:ext cx="2942590" cy="2512695"/>
          </a:xfrm>
          <a:prstGeom prst="bentConnector3">
            <a:avLst>
              <a:gd name="adj1" fmla="val 68968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6" idx="3"/>
            <a:endCxn id="7" idx="0"/>
          </p:cNvCxnSpPr>
          <p:nvPr/>
        </p:nvCxnSpPr>
        <p:spPr>
          <a:xfrm flipH="1">
            <a:off x="6095048" y="922020"/>
            <a:ext cx="1060508" cy="1969135"/>
          </a:xfrm>
          <a:prstGeom prst="bentConnector4">
            <a:avLst>
              <a:gd name="adj1" fmla="val -21556"/>
              <a:gd name="adj2" fmla="val 5662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21" idx="0"/>
          </p:cNvCxnSpPr>
          <p:nvPr/>
        </p:nvCxnSpPr>
        <p:spPr>
          <a:xfrm rot="16200000" flipV="1">
            <a:off x="10206355" y="4665345"/>
            <a:ext cx="1041400" cy="4445"/>
          </a:xfrm>
          <a:prstGeom prst="bentConnector3">
            <a:avLst>
              <a:gd name="adj1" fmla="val 4997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肘形连接符 39"/>
          <p:cNvCxnSpPr>
            <a:stCxn id="6" idx="1"/>
            <a:endCxn id="4" idx="0"/>
          </p:cNvCxnSpPr>
          <p:nvPr/>
        </p:nvCxnSpPr>
        <p:spPr>
          <a:xfrm rot="10800000" flipV="1">
            <a:off x="1244601" y="922019"/>
            <a:ext cx="3943091" cy="1437005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cxnSpLocks/>
            <a:stCxn id="5" idx="1"/>
            <a:endCxn id="4" idx="3"/>
          </p:cNvCxnSpPr>
          <p:nvPr/>
        </p:nvCxnSpPr>
        <p:spPr>
          <a:xfrm rot="10800000" flipV="1">
            <a:off x="2188846" y="2098664"/>
            <a:ext cx="3440053" cy="52134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" idx="1"/>
            <a:endCxn id="10" idx="1"/>
          </p:cNvCxnSpPr>
          <p:nvPr/>
        </p:nvCxnSpPr>
        <p:spPr>
          <a:xfrm rot="10800000" flipH="1" flipV="1">
            <a:off x="300355" y="2620010"/>
            <a:ext cx="4810760" cy="2376805"/>
          </a:xfrm>
          <a:prstGeom prst="bentConnector3">
            <a:avLst>
              <a:gd name="adj1" fmla="val -4950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endCxn id="21" idx="1"/>
          </p:cNvCxnSpPr>
          <p:nvPr/>
        </p:nvCxnSpPr>
        <p:spPr>
          <a:xfrm>
            <a:off x="1656715" y="2891155"/>
            <a:ext cx="8625840" cy="2773680"/>
          </a:xfrm>
          <a:prstGeom prst="bentConnector3">
            <a:avLst>
              <a:gd name="adj1" fmla="val 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肘形连接符 43"/>
          <p:cNvCxnSpPr>
            <a:cxnSpLocks/>
            <a:stCxn id="10" idx="0"/>
            <a:endCxn id="5" idx="3"/>
          </p:cNvCxnSpPr>
          <p:nvPr/>
        </p:nvCxnSpPr>
        <p:spPr>
          <a:xfrm rot="5400000" flipH="1" flipV="1">
            <a:off x="5091266" y="3102448"/>
            <a:ext cx="2637165" cy="629601"/>
          </a:xfrm>
          <a:prstGeom prst="bentConnector4">
            <a:avLst>
              <a:gd name="adj1" fmla="val 45040"/>
              <a:gd name="adj2" fmla="val 13630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5528945" y="6195060"/>
            <a:ext cx="11347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urea</a:t>
            </a:r>
          </a:p>
        </p:txBody>
      </p:sp>
      <p:cxnSp>
        <p:nvCxnSpPr>
          <p:cNvPr id="46" name="肘形连接符 45"/>
          <p:cNvCxnSpPr>
            <a:stCxn id="10" idx="2"/>
            <a:endCxn id="45" idx="0"/>
          </p:cNvCxnSpPr>
          <p:nvPr/>
        </p:nvCxnSpPr>
        <p:spPr>
          <a:xfrm rot="5400000" flipV="1">
            <a:off x="5627370" y="5725795"/>
            <a:ext cx="937260" cy="127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cxnSpLocks/>
            <a:stCxn id="21" idx="2"/>
            <a:endCxn id="5" idx="3"/>
          </p:cNvCxnSpPr>
          <p:nvPr/>
        </p:nvCxnSpPr>
        <p:spPr>
          <a:xfrm rot="5400000" flipH="1">
            <a:off x="6705912" y="2117402"/>
            <a:ext cx="4042420" cy="4004946"/>
          </a:xfrm>
          <a:prstGeom prst="bentConnector4">
            <a:avLst>
              <a:gd name="adj1" fmla="val -5655"/>
              <a:gd name="adj2" fmla="val 5558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hlinkClick r:id="rId7" action="ppaction://hlinksldjump"/>
          </p:cNvPr>
          <p:cNvSpPr txBox="1"/>
          <p:nvPr/>
        </p:nvSpPr>
        <p:spPr>
          <a:xfrm>
            <a:off x="9982200" y="340360"/>
            <a:ext cx="1496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uric acid</a:t>
            </a:r>
          </a:p>
        </p:txBody>
      </p:sp>
      <p:cxnSp>
        <p:nvCxnSpPr>
          <p:cNvPr id="49" name="肘形连接符 48"/>
          <p:cNvCxnSpPr>
            <a:stCxn id="8" idx="0"/>
            <a:endCxn id="48" idx="2"/>
          </p:cNvCxnSpPr>
          <p:nvPr/>
        </p:nvCxnSpPr>
        <p:spPr>
          <a:xfrm rot="16200000">
            <a:off x="10363200" y="1229360"/>
            <a:ext cx="734695" cy="635"/>
          </a:xfrm>
          <a:prstGeom prst="bentConnector3">
            <a:avLst>
              <a:gd name="adj1" fmla="val 4995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肘形连接符 50"/>
          <p:cNvCxnSpPr/>
          <p:nvPr/>
        </p:nvCxnSpPr>
        <p:spPr>
          <a:xfrm rot="10800000" flipV="1">
            <a:off x="2255520" y="2165985"/>
            <a:ext cx="3515360" cy="521970"/>
          </a:xfrm>
          <a:prstGeom prst="bentConnector3">
            <a:avLst>
              <a:gd name="adj1" fmla="val 72"/>
            </a:avLst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hlinkClick r:id="rId8" action="ppaction://hlinksldjump"/>
          </p:cNvPr>
          <p:cNvSpPr txBox="1"/>
          <p:nvPr/>
        </p:nvSpPr>
        <p:spPr>
          <a:xfrm>
            <a:off x="300355" y="6195060"/>
            <a:ext cx="23399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ketone body</a:t>
            </a:r>
          </a:p>
        </p:txBody>
      </p:sp>
      <p:cxnSp>
        <p:nvCxnSpPr>
          <p:cNvPr id="54" name="肘形连接符 53"/>
          <p:cNvCxnSpPr/>
          <p:nvPr/>
        </p:nvCxnSpPr>
        <p:spPr>
          <a:xfrm rot="5400000">
            <a:off x="-934085" y="4598035"/>
            <a:ext cx="3394075" cy="3175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07465" y="502285"/>
            <a:ext cx="38341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pyruvate,3phosphoglycerate,PEP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914775" y="1739265"/>
            <a:ext cx="1632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oxaloacetate</a:t>
            </a:r>
          </a:p>
        </p:txBody>
      </p:sp>
      <p:sp>
        <p:nvSpPr>
          <p:cNvPr id="71" name="文本框 70"/>
          <p:cNvSpPr txBox="1"/>
          <p:nvPr/>
        </p:nvSpPr>
        <p:spPr>
          <a:xfrm>
            <a:off x="2327910" y="2242820"/>
            <a:ext cx="1699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α-ketoglutarate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667625" y="1292860"/>
            <a:ext cx="8420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PPP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358890" y="41471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fumarate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988185" y="4628515"/>
            <a:ext cx="30219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glutamte,glutamine,aspartate</a:t>
            </a:r>
          </a:p>
        </p:txBody>
      </p:sp>
      <p:sp>
        <p:nvSpPr>
          <p:cNvPr id="25" name="文本框 24">
            <a:hlinkClick r:id="rId8" action="ppaction://hlinksldjump"/>
          </p:cNvPr>
          <p:cNvSpPr txBox="1"/>
          <p:nvPr/>
        </p:nvSpPr>
        <p:spPr>
          <a:xfrm>
            <a:off x="1927860" y="2620010"/>
            <a:ext cx="42487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carbon skeleton of glucogenic amino aicd</a:t>
            </a:r>
          </a:p>
        </p:txBody>
      </p:sp>
      <p:sp>
        <p:nvSpPr>
          <p:cNvPr id="26" name="文本框 25">
            <a:hlinkClick r:id="rId9" action="ppaction://hlinksldjump"/>
          </p:cNvPr>
          <p:cNvSpPr txBox="1"/>
          <p:nvPr/>
        </p:nvSpPr>
        <p:spPr>
          <a:xfrm>
            <a:off x="2597785" y="3717925"/>
            <a:ext cx="2830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for:</a:t>
            </a:r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histidine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0" y="5187950"/>
            <a:ext cx="11188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ketogenic aminno acid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2332355" y="5796915"/>
            <a:ext cx="3600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aspartate,glutamate,glycine</a:t>
            </a:r>
          </a:p>
        </p:txBody>
      </p:sp>
      <p:sp>
        <p:nvSpPr>
          <p:cNvPr id="10" name="文本框 9">
            <a:hlinkClick r:id="rId10" action="ppaction://hlinksldjump"/>
          </p:cNvPr>
          <p:cNvSpPr txBox="1"/>
          <p:nvPr/>
        </p:nvSpPr>
        <p:spPr>
          <a:xfrm>
            <a:off x="5111115" y="4735830"/>
            <a:ext cx="19678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urea cycle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新建画布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40" y="94615"/>
            <a:ext cx="10763885" cy="6668135"/>
          </a:xfrm>
          <a:prstGeom prst="rect">
            <a:avLst/>
          </a:prstGeom>
          <a:ln w="28575" cmpd="sng">
            <a:noFill/>
            <a:prstDash val="solid"/>
          </a:ln>
          <a:effectLst/>
        </p:spPr>
      </p:pic>
      <p:sp>
        <p:nvSpPr>
          <p:cNvPr id="14" name="操作按钮: 后退或上一个 73">
            <a:hlinkClick r:id="rId3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新建画布11"/>
          <p:cNvPicPr>
            <a:picLocks noChangeAspect="1"/>
          </p:cNvPicPr>
          <p:nvPr/>
        </p:nvPicPr>
        <p:blipFill>
          <a:blip r:embed="rId3"/>
          <a:srcRect r="6618"/>
          <a:stretch>
            <a:fillRect/>
          </a:stretch>
        </p:blipFill>
        <p:spPr>
          <a:xfrm>
            <a:off x="192405" y="159385"/>
            <a:ext cx="6099175" cy="6493510"/>
          </a:xfrm>
          <a:prstGeom prst="rect">
            <a:avLst/>
          </a:prstGeom>
          <a:noFill/>
          <a:ln w="19050">
            <a:noFill/>
          </a:ln>
          <a:effectLst/>
        </p:spPr>
      </p:pic>
      <p:pic>
        <p:nvPicPr>
          <p:cNvPr id="5" name="图片 4" descr="新建画布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195" y="159385"/>
            <a:ext cx="3597910" cy="6492240"/>
          </a:xfrm>
          <a:prstGeom prst="rect">
            <a:avLst/>
          </a:prstGeom>
          <a:noFill/>
          <a:ln w="19050">
            <a:noFill/>
          </a:ln>
          <a:effectLst/>
        </p:spPr>
      </p:pic>
      <p:sp>
        <p:nvSpPr>
          <p:cNvPr id="6" name="文本框 5"/>
          <p:cNvSpPr txBox="1"/>
          <p:nvPr/>
        </p:nvSpPr>
        <p:spPr>
          <a:xfrm>
            <a:off x="4287520" y="365125"/>
            <a:ext cx="3616960" cy="521970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</a:t>
            </a:r>
            <a:r>
              <a:rPr lang="en-US" altLang="zh-C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trptophan</a:t>
            </a: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操作按钮: 后退或上一个 73">
            <a:hlinkClick r:id="rId5" action="ppaction://hlinksldjump" highlightClick="1"/>
          </p:cNvPr>
          <p:cNvSpPr/>
          <p:nvPr/>
        </p:nvSpPr>
        <p:spPr>
          <a:xfrm>
            <a:off x="11576877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新建画布11"/>
          <p:cNvPicPr>
            <a:picLocks noGrp="1" noChangeAspect="1"/>
          </p:cNvPicPr>
          <p:nvPr>
            <p:ph idx="1"/>
          </p:nvPr>
        </p:nvPicPr>
        <p:blipFill>
          <a:blip r:embed="rId3"/>
          <a:srcRect r="6618"/>
          <a:stretch>
            <a:fillRect/>
          </a:stretch>
        </p:blipFill>
        <p:spPr>
          <a:xfrm>
            <a:off x="132080" y="114935"/>
            <a:ext cx="6448425" cy="6626860"/>
          </a:xfrm>
          <a:prstGeom prst="rect">
            <a:avLst/>
          </a:prstGeom>
          <a:ln w="19050">
            <a:noFill/>
          </a:ln>
          <a:effectLst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8045" y="80010"/>
            <a:ext cx="4055745" cy="6697345"/>
          </a:xfrm>
          <a:prstGeom prst="rect">
            <a:avLst/>
          </a:prstGeom>
          <a:noFill/>
          <a:ln w="19050">
            <a:noFill/>
          </a:ln>
          <a:effectLst/>
        </p:spPr>
      </p:pic>
      <p:sp>
        <p:nvSpPr>
          <p:cNvPr id="6" name="文本框 5"/>
          <p:cNvSpPr txBox="1"/>
          <p:nvPr/>
        </p:nvSpPr>
        <p:spPr>
          <a:xfrm>
            <a:off x="4429760" y="213360"/>
            <a:ext cx="4236720" cy="953135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tyrosine and phenylalanine</a:t>
            </a:r>
          </a:p>
        </p:txBody>
      </p:sp>
      <p:sp>
        <p:nvSpPr>
          <p:cNvPr id="14" name="操作按钮: 后退或上一个 73">
            <a:hlinkClick r:id="rId5" action="ppaction://hlinksldjump" highlightClick="1"/>
          </p:cNvPr>
          <p:cNvSpPr/>
          <p:nvPr/>
        </p:nvSpPr>
        <p:spPr>
          <a:xfrm>
            <a:off x="11576877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5861050" y="173355"/>
            <a:ext cx="5208905" cy="6511290"/>
          </a:xfrm>
          <a:prstGeom prst="rect">
            <a:avLst/>
          </a:prstGeom>
          <a:ln w="19050" cap="flat" cmpd="sng">
            <a:noFill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7090" y="-247426"/>
            <a:ext cx="5848910" cy="2187015"/>
          </a:xfrm>
          <a:noFill/>
          <a:ln w="19050">
            <a:noFill/>
          </a:ln>
          <a:effectLst/>
        </p:spPr>
        <p:txBody>
          <a:bodyPr/>
          <a:lstStyle/>
          <a:p>
            <a:pPr algn="ctr"/>
            <a:r>
              <a:rPr lang="en-US" altLang="zh-CN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Histidine</a:t>
            </a:r>
          </a:p>
        </p:txBody>
      </p:sp>
      <p:sp>
        <p:nvSpPr>
          <p:cNvPr id="14" name="操作按钮: 后退或上一个 73">
            <a:hlinkClick r:id="rId4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52886" y="0"/>
            <a:ext cx="9566126" cy="1325880"/>
          </a:xfrm>
          <a:noFill/>
          <a:ln w="28575">
            <a:noFill/>
          </a:ln>
          <a:effectLst/>
        </p:spPr>
        <p:txBody>
          <a:bodyPr>
            <a:normAutofit/>
          </a:bodyPr>
          <a:lstStyle/>
          <a:p>
            <a:r>
              <a:rPr lang="en-US" altLang="zh-CN" sz="3110" b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feedback inhibition found in amino acid biosynthesis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325" y="1905635"/>
            <a:ext cx="3009900" cy="2872740"/>
          </a:xfrm>
          <a:prstGeom prst="rect">
            <a:avLst/>
          </a:prstGeom>
          <a:ln w="28575">
            <a:noFill/>
          </a:ln>
          <a:effectLst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7690" y="1051560"/>
            <a:ext cx="3505200" cy="5250180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6" name="文本框 5"/>
          <p:cNvSpPr txBox="1"/>
          <p:nvPr/>
        </p:nvSpPr>
        <p:spPr>
          <a:xfrm>
            <a:off x="4826000" y="4476750"/>
            <a:ext cx="3452495" cy="156845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just">
              <a:buClrTx/>
              <a:buSzTx/>
              <a:buFontTx/>
            </a:pP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 branching pathways leading to the synthesis of multiple end products from common precursors,several forms of feedback inhibition mechanisms are used to coordinately regulate the synthesis of all the amino acids. </a:t>
            </a:r>
            <a:endParaRPr lang="zh-CN" alt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90290" y="1983105"/>
            <a:ext cx="3600450" cy="181483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just" eaLnBrk="1" hangingPunct="1">
              <a:lnSpc>
                <a:spcPct val="100000"/>
              </a:lnSpc>
              <a:buClrTx/>
              <a:buSzTx/>
              <a:buFontTx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first case of allosteric feedback inhibition was discovered in studying Ile biosynthesis in E. coli. 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00000"/>
              </a:lnSpc>
              <a:buClrTx/>
              <a:buSzTx/>
              <a:buFontTx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enzyme catalyzing the first reaction (threonine dehydratase) is inhibited by the end product (Ile) in a synthetic pathway.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操作按钮: 后退或上一个 73">
            <a:hlinkClick r:id="rId4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新建画布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0" y="73025"/>
            <a:ext cx="4593590" cy="6711950"/>
          </a:xfrm>
          <a:prstGeom prst="rect">
            <a:avLst/>
          </a:prstGeom>
          <a:ln w="19050">
            <a:noFill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0"/>
            <a:ext cx="10515600" cy="758190"/>
          </a:xfrm>
        </p:spPr>
        <p:txBody>
          <a:bodyPr/>
          <a:lstStyle/>
          <a:p>
            <a:pPr algn="ctr"/>
            <a:r>
              <a:rPr lang="en-US" altLang="zh-CN" sz="28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novo</a:t>
            </a:r>
            <a:r>
              <a:rPr lang="en-US" altLang="zh-CN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synthesis of purine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705" y="758190"/>
            <a:ext cx="6444615" cy="2876550"/>
          </a:xfrm>
          <a:prstGeom prst="rect">
            <a:avLst/>
          </a:prstGeom>
          <a:ln w="19050">
            <a:noFill/>
          </a:ln>
          <a:effectLst/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5" y="3602355"/>
            <a:ext cx="4733925" cy="3058795"/>
          </a:xfrm>
          <a:prstGeom prst="rect">
            <a:avLst/>
          </a:prstGeom>
          <a:ln w="19050">
            <a:noFill/>
          </a:ln>
          <a:effectLst/>
        </p:spPr>
      </p:pic>
      <p:sp>
        <p:nvSpPr>
          <p:cNvPr id="14" name="操作按钮: 后退或上一个 73">
            <a:hlinkClick r:id="rId5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操作按钮: 后退或上一个 73">
            <a:hlinkClick r:id="rId2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 descr="新建画布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145" y="0"/>
            <a:ext cx="2668905" cy="6792595"/>
          </a:xfrm>
          <a:prstGeom prst="rect">
            <a:avLst/>
          </a:prstGeom>
          <a:ln w="19050">
            <a:noFill/>
          </a:ln>
          <a:effectLst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15" y="2301875"/>
            <a:ext cx="6717665" cy="401955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7215" y="659765"/>
            <a:ext cx="7148195" cy="595630"/>
          </a:xfrm>
          <a:noFill/>
          <a:ln w="28575" cmpd="sng">
            <a:noFill/>
            <a:prstDash val="solid"/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zh-CN" sz="32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novo</a:t>
            </a:r>
            <a:r>
              <a:rPr lang="en-US" altLang="zh-CN" sz="32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synthesis of pyrimidine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2510" y="461645"/>
            <a:ext cx="5169535" cy="5765800"/>
          </a:xfrm>
          <a:prstGeom prst="rect">
            <a:avLst/>
          </a:prstGeom>
          <a:ln w="28575" cmpd="sng">
            <a:noFill/>
            <a:prstDash val="solid"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2" y="646617"/>
            <a:ext cx="5584825" cy="1325880"/>
          </a:xfrm>
          <a:noFill/>
          <a:ln w="28575" cmpd="sng">
            <a:noFill/>
            <a:prstDash val="solid"/>
          </a:ln>
          <a:effectLst/>
        </p:spPr>
        <p:txBody>
          <a:bodyPr/>
          <a:lstStyle/>
          <a:p>
            <a:r>
              <a:rPr lang="en-US" altLang="zh-CN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deoxyribonucleotides from nucleotides at NDP levels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13884" y="3062941"/>
            <a:ext cx="4635500" cy="208407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pPr algn="just">
              <a:lnSpc>
                <a:spcPct val="90000"/>
              </a:lnSpc>
              <a:buClrTx/>
              <a:buSzTx/>
              <a:buFontTx/>
            </a:pP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+mn-ea"/>
            </a:endParaRPr>
          </a:p>
          <a:p>
            <a:pPr algn="just">
              <a:lnSpc>
                <a:spcPct val="90000"/>
              </a:lnSpc>
              <a:buClrTx/>
              <a:buSzTx/>
              <a:buFontTx/>
            </a:pP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  <a:t>NDPs are converted to 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  <a:t>dNDPs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  <a:t> with the catalysis of 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  <a:hlinkClick r:id="rId3" action="ppaction://hlinksldjump"/>
              </a:rPr>
              <a:t>ribonucleotide reductase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  <a:t>, with electrons ultimately coming from NADPH.</a:t>
            </a:r>
          </a:p>
          <a:p>
            <a:pPr algn="just">
              <a:lnSpc>
                <a:spcPct val="90000"/>
              </a:lnSpc>
              <a:buClrTx/>
              <a:buSzTx/>
              <a:buFontTx/>
            </a:pP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操作按钮: 后退或上一个 73">
            <a:hlinkClick r:id="rId4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5294" y="354965"/>
            <a:ext cx="5769610" cy="585470"/>
          </a:xfrm>
          <a:ln>
            <a:noFill/>
          </a:ln>
        </p:spPr>
        <p:txBody>
          <a:bodyPr/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ribonucleotide reductase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850" y="2673985"/>
            <a:ext cx="5036820" cy="404241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0395" y="182245"/>
            <a:ext cx="4928235" cy="2673985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sp>
        <p:nvSpPr>
          <p:cNvPr id="7" name="文本框 6"/>
          <p:cNvSpPr txBox="1"/>
          <p:nvPr/>
        </p:nvSpPr>
        <p:spPr>
          <a:xfrm>
            <a:off x="699135" y="1176655"/>
            <a:ext cx="5812155" cy="1753235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Ribonucleotide reductase is a tetramer of two different subunits,R1 and R2,existing as R1 dimer and R2 dimer.R1 is the catalytic subunit and has two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  <a:hlinkClick r:id="rId5" action="ppaction://hlinksldjump"/>
              </a:rPr>
              <a:t>regulatory site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and two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Cys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residual central to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  <a:hlinkClick r:id="rId6" action="ppaction://hlinksldjump"/>
              </a:rPr>
              <a:t>reaction mechanism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.R2 is the radical-generation subunit,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containing a Tyr radical and a Fe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3+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-Fe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3+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binuclear center.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 descr="新建画布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5715" y="3122930"/>
            <a:ext cx="4170680" cy="3349625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sp>
        <p:nvSpPr>
          <p:cNvPr id="16" name="文本框 15"/>
          <p:cNvSpPr txBox="1"/>
          <p:nvPr/>
        </p:nvSpPr>
        <p:spPr>
          <a:xfrm>
            <a:off x="4279265" y="6004560"/>
            <a:ext cx="1076325" cy="368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/>
              <a:t>R2 dimer</a:t>
            </a:r>
          </a:p>
        </p:txBody>
      </p:sp>
      <p:sp>
        <p:nvSpPr>
          <p:cNvPr id="17" name="操作按钮: 后退或上一个 73">
            <a:hlinkClick r:id="rId8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操作按钮: 后退或上一个 73">
            <a:hlinkClick r:id="rId2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7724"/>
            <a:ext cx="5036820" cy="404241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sp>
        <p:nvSpPr>
          <p:cNvPr id="7" name="文本框 6"/>
          <p:cNvSpPr txBox="1"/>
          <p:nvPr/>
        </p:nvSpPr>
        <p:spPr>
          <a:xfrm>
            <a:off x="563245" y="5477510"/>
            <a:ext cx="5700395" cy="119888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Both substrate specificity and the overall enzymatic 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activity of ribonucleotide reductase are regulated to 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balance the biosynthesis of all nucleotides.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695" y="815975"/>
            <a:ext cx="6885305" cy="3492500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6" name="文本框 5"/>
          <p:cNvSpPr txBox="1"/>
          <p:nvPr/>
        </p:nvSpPr>
        <p:spPr>
          <a:xfrm>
            <a:off x="6034405" y="4308475"/>
            <a:ext cx="5953760" cy="2585323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At the overall enzymatic activity site: when ATP binds, the enzyme is activated; when dATP binds, the enzyme is inactivated.</a:t>
            </a:r>
          </a:p>
          <a:p>
            <a:pPr algn="l" eaLnBrk="1" hangingPunct="1">
              <a:buClrTx/>
              <a:buSzTx/>
              <a:buFontTx/>
              <a:buNone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At the substrate specificity site: 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when dATP or ATP binds, reduction of CDP and UDP is favored;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when dTTP binds, reduction of GDP is favored (and the reduction of CDP and UDP is inhibited);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when dGTP binds, reduction of ADP is favored.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7743" y="226173"/>
            <a:ext cx="6906260" cy="901065"/>
          </a:xfrm>
          <a:noFill/>
          <a:ln w="28575">
            <a:noFill/>
          </a:ln>
          <a:effectLst/>
        </p:spPr>
        <p:txBody>
          <a:bodyPr/>
          <a:lstStyle/>
          <a:p>
            <a:pPr algn="ctr"/>
            <a:r>
              <a:rPr lang="en-US" altLang="zh-CN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regulation of ribonucleotide reductase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8680"/>
          </a:xfrm>
        </p:spPr>
        <p:txBody>
          <a:bodyPr/>
          <a:lstStyle/>
          <a:p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catabolism of amino acids and nucleotides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53720" y="1717040"/>
            <a:ext cx="1757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α-ketoglutarate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82040" y="3810000"/>
            <a:ext cx="1229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glutamate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931160" y="1717040"/>
            <a:ext cx="13919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amino acids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931160" y="3810000"/>
            <a:ext cx="1392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α-keto acids</a:t>
            </a:r>
          </a:p>
        </p:txBody>
      </p:sp>
      <p:cxnSp>
        <p:nvCxnSpPr>
          <p:cNvPr id="14" name="曲线连接符 13"/>
          <p:cNvCxnSpPr/>
          <p:nvPr/>
        </p:nvCxnSpPr>
        <p:spPr>
          <a:xfrm>
            <a:off x="2308225" y="1941830"/>
            <a:ext cx="3175" cy="2092960"/>
          </a:xfrm>
          <a:prstGeom prst="curvedConnector3">
            <a:avLst>
              <a:gd name="adj1" fmla="val 1166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2" idx="1"/>
            <a:endCxn id="13" idx="1"/>
          </p:cNvCxnSpPr>
          <p:nvPr/>
        </p:nvCxnSpPr>
        <p:spPr>
          <a:xfrm rot="10800000" flipV="1">
            <a:off x="2931160" y="1901190"/>
            <a:ext cx="3175" cy="2092960"/>
          </a:xfrm>
          <a:prstGeom prst="curvedConnector3">
            <a:avLst>
              <a:gd name="adj1" fmla="val 76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947920" y="1818640"/>
            <a:ext cx="1493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ketone bodies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978400" y="3403600"/>
            <a:ext cx="21126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pyruvate or TCA intermediate</a:t>
            </a:r>
          </a:p>
        </p:txBody>
      </p:sp>
      <p:cxnSp>
        <p:nvCxnSpPr>
          <p:cNvPr id="101" name="肘形连接符 100"/>
          <p:cNvCxnSpPr>
            <a:stCxn id="13" idx="3"/>
            <a:endCxn id="16" idx="1"/>
          </p:cNvCxnSpPr>
          <p:nvPr/>
        </p:nvCxnSpPr>
        <p:spPr>
          <a:xfrm flipV="1">
            <a:off x="4323715" y="2002790"/>
            <a:ext cx="624205" cy="1991360"/>
          </a:xfrm>
          <a:prstGeom prst="bentConnector3">
            <a:avLst>
              <a:gd name="adj1" fmla="val 5005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3" idx="3"/>
            <a:endCxn id="17" idx="1"/>
          </p:cNvCxnSpPr>
          <p:nvPr/>
        </p:nvCxnSpPr>
        <p:spPr>
          <a:xfrm flipV="1">
            <a:off x="4323715" y="3726180"/>
            <a:ext cx="654685" cy="267970"/>
          </a:xfrm>
          <a:prstGeom prst="bentConnector3">
            <a:avLst>
              <a:gd name="adj1" fmla="val 5004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 amt="44000"/>
          </a:blip>
          <a:stretch>
            <a:fillRect/>
          </a:stretch>
        </p:blipFill>
        <p:spPr>
          <a:xfrm>
            <a:off x="5158105" y="4347845"/>
            <a:ext cx="2444115" cy="1391920"/>
          </a:xfrm>
          <a:prstGeom prst="rect">
            <a:avLst/>
          </a:prstGeom>
        </p:spPr>
      </p:pic>
      <p:sp>
        <p:nvSpPr>
          <p:cNvPr id="23" name="文本框 22">
            <a:hlinkClick r:id="rId3" action="ppaction://hlinksldjump"/>
          </p:cNvPr>
          <p:cNvSpPr txBox="1"/>
          <p:nvPr/>
        </p:nvSpPr>
        <p:spPr>
          <a:xfrm>
            <a:off x="5954395" y="5161280"/>
            <a:ext cx="113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UREA CYCLE</a:t>
            </a:r>
          </a:p>
        </p:txBody>
      </p:sp>
      <p:cxnSp>
        <p:nvCxnSpPr>
          <p:cNvPr id="24" name="肘形连接符 23"/>
          <p:cNvCxnSpPr>
            <a:stCxn id="11" idx="2"/>
            <a:endCxn id="23" idx="0"/>
          </p:cNvCxnSpPr>
          <p:nvPr/>
        </p:nvCxnSpPr>
        <p:spPr>
          <a:xfrm rot="16200000" flipH="1">
            <a:off x="3618230" y="2256790"/>
            <a:ext cx="982980" cy="48260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23" idx="1"/>
          </p:cNvCxnSpPr>
          <p:nvPr/>
        </p:nvCxnSpPr>
        <p:spPr>
          <a:xfrm rot="10800000">
            <a:off x="5567049" y="4022726"/>
            <a:ext cx="387347" cy="146172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3455035" y="6106160"/>
            <a:ext cx="8686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urea</a:t>
            </a:r>
          </a:p>
        </p:txBody>
      </p:sp>
      <p:cxnSp>
        <p:nvCxnSpPr>
          <p:cNvPr id="27" name="肘形连接符 26"/>
          <p:cNvCxnSpPr>
            <a:stCxn id="23" idx="2"/>
            <a:endCxn id="26" idx="3"/>
          </p:cNvCxnSpPr>
          <p:nvPr/>
        </p:nvCxnSpPr>
        <p:spPr>
          <a:xfrm rot="5400000">
            <a:off x="5143451" y="4987876"/>
            <a:ext cx="559534" cy="219900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hlinkClick r:id="rId4" action="ppaction://hlinksldjump"/>
          </p:cNvPr>
          <p:cNvSpPr txBox="1"/>
          <p:nvPr/>
        </p:nvSpPr>
        <p:spPr>
          <a:xfrm>
            <a:off x="7762240" y="1595120"/>
            <a:ext cx="1503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pyrimidine</a:t>
            </a:r>
          </a:p>
        </p:txBody>
      </p:sp>
      <p:sp>
        <p:nvSpPr>
          <p:cNvPr id="29" name="文本框 28">
            <a:hlinkClick r:id="rId5" action="ppaction://hlinksldjump"/>
          </p:cNvPr>
          <p:cNvSpPr txBox="1"/>
          <p:nvPr/>
        </p:nvSpPr>
        <p:spPr>
          <a:xfrm>
            <a:off x="10556240" y="1564640"/>
            <a:ext cx="1209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purine</a:t>
            </a:r>
          </a:p>
        </p:txBody>
      </p:sp>
      <p:cxnSp>
        <p:nvCxnSpPr>
          <p:cNvPr id="30" name="肘形连接符 29"/>
          <p:cNvCxnSpPr>
            <a:stCxn id="28" idx="2"/>
            <a:endCxn id="17" idx="3"/>
          </p:cNvCxnSpPr>
          <p:nvPr/>
        </p:nvCxnSpPr>
        <p:spPr>
          <a:xfrm rot="5400000">
            <a:off x="6920865" y="2132965"/>
            <a:ext cx="1762760" cy="142303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肘形连接符 30"/>
          <p:cNvCxnSpPr>
            <a:endCxn id="23" idx="3"/>
          </p:cNvCxnSpPr>
          <p:nvPr/>
        </p:nvCxnSpPr>
        <p:spPr>
          <a:xfrm rot="5400000">
            <a:off x="6073483" y="3043847"/>
            <a:ext cx="3458162" cy="142303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554355" y="2707640"/>
            <a:ext cx="20364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amino transferase</a:t>
            </a:r>
          </a:p>
        </p:txBody>
      </p:sp>
      <p:sp>
        <p:nvSpPr>
          <p:cNvPr id="33" name="文本框 32">
            <a:hlinkClick r:id="rId6" action="ppaction://hlinksldjump"/>
          </p:cNvPr>
          <p:cNvSpPr txBox="1"/>
          <p:nvPr/>
        </p:nvSpPr>
        <p:spPr>
          <a:xfrm>
            <a:off x="10220960" y="6114415"/>
            <a:ext cx="1879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uric acid</a:t>
            </a:r>
          </a:p>
        </p:txBody>
      </p:sp>
      <p:cxnSp>
        <p:nvCxnSpPr>
          <p:cNvPr id="34" name="肘形连接符 33"/>
          <p:cNvCxnSpPr>
            <a:stCxn id="29" idx="2"/>
            <a:endCxn id="33" idx="0"/>
          </p:cNvCxnSpPr>
          <p:nvPr/>
        </p:nvCxnSpPr>
        <p:spPr>
          <a:xfrm rot="5400000">
            <a:off x="9070023" y="4023678"/>
            <a:ext cx="4181475" cy="317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29" idx="2"/>
            <a:endCxn id="23" idx="3"/>
          </p:cNvCxnSpPr>
          <p:nvPr/>
        </p:nvCxnSpPr>
        <p:spPr>
          <a:xfrm rot="5400000">
            <a:off x="7350150" y="1673836"/>
            <a:ext cx="3551506" cy="406971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操作按钮: 后退或上一个 73">
            <a:hlinkClick r:id="rId7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7790" y="0"/>
            <a:ext cx="6255385" cy="1325880"/>
          </a:xfrm>
          <a:noFill/>
          <a:ln w="28575">
            <a:noFill/>
          </a:ln>
          <a:effectLst/>
        </p:spPr>
        <p:txBody>
          <a:bodyPr/>
          <a:lstStyle/>
          <a:p>
            <a:pPr algn="ctr"/>
            <a:r>
              <a:rPr lang="en-US" altLang="zh-CN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mechanism of ribonucleotide reductase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840" y="862965"/>
            <a:ext cx="5762625" cy="5629275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5" name="文本框 4"/>
          <p:cNvSpPr txBox="1"/>
          <p:nvPr/>
        </p:nvSpPr>
        <p:spPr>
          <a:xfrm>
            <a:off x="588010" y="2470150"/>
            <a:ext cx="4989195" cy="3046095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 proposed mechanism for converting a NDP to a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dNDP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by ribonucleotide reductase:</a:t>
            </a:r>
          </a:p>
          <a:p>
            <a:pPr algn="l">
              <a:buClrTx/>
              <a:buSzTx/>
              <a:buFontTx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radical property of the enzyme is transiently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ransferred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to the substrate; the presence of the radical at C-3 stabilizes the carbon cation formed at C-2.</a:t>
            </a:r>
          </a:p>
        </p:txBody>
      </p:sp>
      <p:sp>
        <p:nvSpPr>
          <p:cNvPr id="14" name="操作按钮: 后退或上一个 73">
            <a:hlinkClick r:id="rId3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7400" y="161925"/>
            <a:ext cx="4451574" cy="1325880"/>
          </a:xfrm>
          <a:noFill/>
          <a:ln w="28575">
            <a:noFill/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zh-CN" sz="32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dTTP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3035935"/>
            <a:ext cx="4971415" cy="3096895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770" y="249555"/>
            <a:ext cx="3803650" cy="6195695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6" name="文本框 5"/>
          <p:cNvSpPr txBox="1"/>
          <p:nvPr/>
        </p:nvSpPr>
        <p:spPr>
          <a:xfrm>
            <a:off x="787400" y="1339850"/>
            <a:ext cx="4949825" cy="92202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dTMP is derived from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dUMP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via a methylation reaction using N5, N10-methylenetetrahydrofolate as donors of both one-carbon unit and electrons.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操作按钮: 后退或上一个 73">
            <a:hlinkClick r:id="rId4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09699" y="314325"/>
            <a:ext cx="5264785" cy="1325880"/>
          </a:xfrm>
          <a:noFill/>
          <a:ln w="28575">
            <a:noFill/>
          </a:ln>
          <a:effectLst/>
        </p:spPr>
        <p:txBody>
          <a:bodyPr/>
          <a:lstStyle/>
          <a:p>
            <a:pPr algn="ctr"/>
            <a:r>
              <a:rPr lang="en-US" altLang="zh-CN" sz="32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catabolism of pyrimidine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2430" y="182245"/>
            <a:ext cx="2720340" cy="6240780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5" name="文本框 4"/>
          <p:cNvSpPr txBox="1"/>
          <p:nvPr/>
        </p:nvSpPr>
        <p:spPr>
          <a:xfrm>
            <a:off x="5739765" y="5814695"/>
            <a:ext cx="1369695" cy="36830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/>
              <a:t>succinyl-CoA</a:t>
            </a:r>
          </a:p>
        </p:txBody>
      </p:sp>
      <p:cxnSp>
        <p:nvCxnSpPr>
          <p:cNvPr id="102" name="肘形连接符 101"/>
          <p:cNvCxnSpPr>
            <a:endCxn id="5" idx="3"/>
          </p:cNvCxnSpPr>
          <p:nvPr/>
        </p:nvCxnSpPr>
        <p:spPr>
          <a:xfrm rot="10800000">
            <a:off x="7108825" y="5998210"/>
            <a:ext cx="1288415" cy="3175"/>
          </a:xfrm>
          <a:prstGeom prst="bentConnector3">
            <a:avLst>
              <a:gd name="adj1" fmla="val 49975"/>
            </a:avLst>
          </a:prstGeom>
          <a:noFill/>
          <a:ln w="12700"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831215" y="2158365"/>
            <a:ext cx="5760720" cy="313817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degradation of thymine produces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methylmalonyl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-CoA, which can be converted to succinyl-CoA (a citric acid cycle intermediate) by the catalysis of a mutase.</a:t>
            </a:r>
          </a:p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degradation of uracil and cytidine produces malonyl-CoA, which is the precursor for fatty acid biosynthesis.</a:t>
            </a:r>
          </a:p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 a limited extent, catabolism of pyrimidine nucleotides contributes to the energy metabolism of the cell.</a:t>
            </a:r>
          </a:p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end product of pyrimidine degradation is urea.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386060" y="4092575"/>
            <a:ext cx="1206500" cy="36830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/>
              <a:t>urea cycle</a:t>
            </a:r>
          </a:p>
        </p:txBody>
      </p:sp>
      <p:cxnSp>
        <p:nvCxnSpPr>
          <p:cNvPr id="8" name="肘形连接符 7"/>
          <p:cNvCxnSpPr>
            <a:endCxn id="7" idx="1"/>
          </p:cNvCxnSpPr>
          <p:nvPr/>
        </p:nvCxnSpPr>
        <p:spPr>
          <a:xfrm flipV="1">
            <a:off x="9350375" y="4276725"/>
            <a:ext cx="1035685" cy="59055"/>
          </a:xfrm>
          <a:prstGeom prst="bentConnector3">
            <a:avLst>
              <a:gd name="adj1" fmla="val 50031"/>
            </a:avLst>
          </a:prstGeom>
          <a:noFill/>
          <a:ln w="12700">
            <a:noFill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1167110" y="2662555"/>
            <a:ext cx="831215" cy="36830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/>
              <a:t>urea</a:t>
            </a:r>
          </a:p>
        </p:txBody>
      </p:sp>
      <p:cxnSp>
        <p:nvCxnSpPr>
          <p:cNvPr id="10" name="肘形连接符 9"/>
          <p:cNvCxnSpPr>
            <a:stCxn id="7" idx="0"/>
            <a:endCxn id="9" idx="2"/>
          </p:cNvCxnSpPr>
          <p:nvPr/>
        </p:nvCxnSpPr>
        <p:spPr>
          <a:xfrm rot="16200000">
            <a:off x="10754995" y="3265170"/>
            <a:ext cx="1061720" cy="593725"/>
          </a:xfrm>
          <a:prstGeom prst="bentConnector3">
            <a:avLst>
              <a:gd name="adj1" fmla="val 50030"/>
            </a:avLst>
          </a:prstGeom>
          <a:noFill/>
          <a:ln w="12700"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操作按钮: 后退或上一个 73">
            <a:hlinkClick r:id="rId4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操作按钮: 后退或上一个 73">
            <a:hlinkClick r:id="rId2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75285"/>
            <a:ext cx="3223895" cy="1325880"/>
          </a:xfrm>
          <a:noFill/>
          <a:ln w="28575">
            <a:noFill/>
          </a:ln>
          <a:effectLst/>
        </p:spPr>
        <p:txBody>
          <a:bodyPr/>
          <a:lstStyle/>
          <a:p>
            <a:r>
              <a:rPr lang="en-US" altLang="zh-CN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catabolsm</a:t>
            </a:r>
            <a:r>
              <a:rPr lang="en-US" altLang="zh-CN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purine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890" y="168275"/>
            <a:ext cx="3872865" cy="6521450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5" name="文本框 4"/>
          <p:cNvSpPr txBox="1"/>
          <p:nvPr/>
        </p:nvSpPr>
        <p:spPr>
          <a:xfrm>
            <a:off x="1078865" y="1701165"/>
            <a:ext cx="4371340" cy="92202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Uric acid is the excreted end product of purine catabolism in humans and many other animals.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78865" y="2949575"/>
            <a:ext cx="4625340" cy="64516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Overproduction of uric acid was revealed to cause gout.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78865" y="3710940"/>
            <a:ext cx="4564380" cy="646331"/>
          </a:xfrm>
          <a:prstGeom prst="rect">
            <a:avLst/>
          </a:prstGeom>
          <a:noFill/>
          <a:ln w="25400">
            <a:noFill/>
          </a:ln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Uric acid can be further converted to allantoin, allantoate, urea or NH4+ in various animals.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78865" y="4648200"/>
            <a:ext cx="6168390" cy="1815882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For adenosine, the amino group is hydrolyzed before the ribose group is removed.</a:t>
            </a:r>
            <a:endParaRPr lang="en-US" altLang="zh-C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For guanosine, the amino group is hydrolyzed after the ribose group is removed.</a:t>
            </a:r>
            <a:endParaRPr lang="en-US" altLang="zh-C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>
              <a:lnSpc>
                <a:spcPct val="100000"/>
              </a:lnSpc>
              <a:buClrTx/>
              <a:buSzTx/>
              <a:buFontTx/>
            </a:pP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Xanthine oxidase, having multiple cofactors (including an FAD, a Mo complex, four different Fe-S clusters), catalyzes the O2-dependent conversion of hypoxanthine to xanthine and xanthine to uric acid.</a:t>
            </a:r>
            <a:endParaRPr lang="zh-CN" alt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5294" y="618789"/>
            <a:ext cx="4876800" cy="1325880"/>
          </a:xfrm>
          <a:noFill/>
          <a:ln w="28575">
            <a:noFill/>
          </a:ln>
          <a:effectLst/>
        </p:spPr>
        <p:txBody>
          <a:bodyPr>
            <a:normAutofit fontScale="90000"/>
          </a:bodyPr>
          <a:lstStyle/>
          <a:p>
            <a:r>
              <a:rPr lang="en-US" altLang="zh-CN" sz="3110" b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further process with uric acid</a:t>
            </a:r>
            <a:br>
              <a:rPr lang="en-US" altLang="zh-CN" sz="3110" b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3110" b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various animals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805" y="517525"/>
            <a:ext cx="3544570" cy="6029325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14" name="操作按钮: 后退或上一个 73">
            <a:hlinkClick r:id="rId3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图片 67" descr="新建画布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075" y="3402965"/>
            <a:ext cx="6650355" cy="305308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>
            <a:alphaModFix amt="44000"/>
          </a:blip>
          <a:stretch>
            <a:fillRect/>
          </a:stretch>
        </p:blipFill>
        <p:spPr>
          <a:xfrm>
            <a:off x="2565400" y="3542030"/>
            <a:ext cx="4421505" cy="25184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9080" y="0"/>
            <a:ext cx="9134475" cy="600710"/>
          </a:xfrm>
        </p:spPr>
        <p:txBody>
          <a:bodyPr>
            <a:normAutofit fontScale="90000"/>
          </a:bodyPr>
          <a:lstStyle/>
          <a:p>
            <a:r>
              <a:rPr lang="en-US" altLang="zh-CN" sz="3600"/>
              <a:t>Synthesis of amino acids and nucleotides</a:t>
            </a:r>
          </a:p>
        </p:txBody>
      </p:sp>
      <p:sp>
        <p:nvSpPr>
          <p:cNvPr id="5" name="文本框 4">
            <a:hlinkClick r:id="rId5" action="ppaction://hlinksldjump"/>
          </p:cNvPr>
          <p:cNvSpPr txBox="1"/>
          <p:nvPr/>
        </p:nvSpPr>
        <p:spPr>
          <a:xfrm>
            <a:off x="30480" y="464058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Threonine</a:t>
            </a:r>
          </a:p>
        </p:txBody>
      </p:sp>
      <p:sp>
        <p:nvSpPr>
          <p:cNvPr id="6" name="文本框 5">
            <a:hlinkClick r:id="rId6" action="ppaction://hlinksldjump"/>
          </p:cNvPr>
          <p:cNvSpPr txBox="1"/>
          <p:nvPr/>
        </p:nvSpPr>
        <p:spPr>
          <a:xfrm>
            <a:off x="1833245" y="600710"/>
            <a:ext cx="1021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Histidine</a:t>
            </a:r>
          </a:p>
        </p:txBody>
      </p:sp>
      <p:sp>
        <p:nvSpPr>
          <p:cNvPr id="7" name="文本框 6">
            <a:hlinkClick r:id="rId7" action="ppaction://hlinksldjump"/>
          </p:cNvPr>
          <p:cNvSpPr txBox="1"/>
          <p:nvPr/>
        </p:nvSpPr>
        <p:spPr>
          <a:xfrm>
            <a:off x="170815" y="969010"/>
            <a:ext cx="954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Glycine</a:t>
            </a:r>
          </a:p>
        </p:txBody>
      </p:sp>
      <p:sp>
        <p:nvSpPr>
          <p:cNvPr id="8" name="文本框 7">
            <a:hlinkClick r:id="rId7" action="ppaction://hlinksldjump"/>
          </p:cNvPr>
          <p:cNvSpPr txBox="1"/>
          <p:nvPr/>
        </p:nvSpPr>
        <p:spPr>
          <a:xfrm>
            <a:off x="170815" y="133731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Cysteine</a:t>
            </a:r>
          </a:p>
        </p:txBody>
      </p:sp>
      <p:sp>
        <p:nvSpPr>
          <p:cNvPr id="9" name="文本框 8">
            <a:hlinkClick r:id="rId8" action="ppaction://hlinksldjump"/>
          </p:cNvPr>
          <p:cNvSpPr txBox="1"/>
          <p:nvPr/>
        </p:nvSpPr>
        <p:spPr>
          <a:xfrm>
            <a:off x="1833245" y="133731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Tryptophan</a:t>
            </a:r>
          </a:p>
        </p:txBody>
      </p:sp>
      <p:sp>
        <p:nvSpPr>
          <p:cNvPr id="10" name="文本框 9">
            <a:hlinkClick r:id="rId9" action="ppaction://hlinksldjump"/>
          </p:cNvPr>
          <p:cNvSpPr txBox="1"/>
          <p:nvPr/>
        </p:nvSpPr>
        <p:spPr>
          <a:xfrm>
            <a:off x="1843405" y="1705610"/>
            <a:ext cx="1645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Phenylalanine</a:t>
            </a:r>
          </a:p>
        </p:txBody>
      </p:sp>
      <p:sp>
        <p:nvSpPr>
          <p:cNvPr id="11" name="文本框 10">
            <a:hlinkClick r:id="rId9" action="ppaction://hlinksldjump"/>
          </p:cNvPr>
          <p:cNvSpPr txBox="1"/>
          <p:nvPr/>
        </p:nvSpPr>
        <p:spPr>
          <a:xfrm>
            <a:off x="1833245" y="207391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Tyrosine</a:t>
            </a:r>
          </a:p>
        </p:txBody>
      </p:sp>
      <p:sp>
        <p:nvSpPr>
          <p:cNvPr id="12" name="文本框 11">
            <a:hlinkClick r:id="rId5" action="ppaction://hlinksldjump"/>
          </p:cNvPr>
          <p:cNvSpPr txBox="1"/>
          <p:nvPr/>
        </p:nvSpPr>
        <p:spPr>
          <a:xfrm>
            <a:off x="1823085" y="244221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Alanine</a:t>
            </a:r>
          </a:p>
        </p:txBody>
      </p:sp>
      <p:sp>
        <p:nvSpPr>
          <p:cNvPr id="15" name="文本框 14">
            <a:hlinkClick r:id="rId5" action="ppaction://hlinksldjump"/>
          </p:cNvPr>
          <p:cNvSpPr txBox="1"/>
          <p:nvPr/>
        </p:nvSpPr>
        <p:spPr>
          <a:xfrm>
            <a:off x="1823085" y="355219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Isoleucine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30480" y="390398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Asparagine</a:t>
            </a:r>
          </a:p>
        </p:txBody>
      </p:sp>
      <p:sp>
        <p:nvSpPr>
          <p:cNvPr id="17" name="文本框 16">
            <a:hlinkClick r:id="rId5" action="ppaction://hlinksldjump"/>
          </p:cNvPr>
          <p:cNvSpPr txBox="1"/>
          <p:nvPr/>
        </p:nvSpPr>
        <p:spPr>
          <a:xfrm>
            <a:off x="30480" y="427228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Methionine</a:t>
            </a:r>
          </a:p>
        </p:txBody>
      </p:sp>
      <p:sp>
        <p:nvSpPr>
          <p:cNvPr id="18" name="文本框 17">
            <a:hlinkClick r:id="rId5" action="ppaction://hlinksldjump"/>
          </p:cNvPr>
          <p:cNvSpPr txBox="1"/>
          <p:nvPr/>
        </p:nvSpPr>
        <p:spPr>
          <a:xfrm>
            <a:off x="30480" y="500888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Lysine</a:t>
            </a:r>
          </a:p>
        </p:txBody>
      </p:sp>
      <p:sp>
        <p:nvSpPr>
          <p:cNvPr id="19" name="文本框 18">
            <a:hlinkClick r:id="rId10" action="ppaction://hlinksldjump"/>
          </p:cNvPr>
          <p:cNvSpPr txBox="1"/>
          <p:nvPr/>
        </p:nvSpPr>
        <p:spPr>
          <a:xfrm>
            <a:off x="356870" y="5981065"/>
            <a:ext cx="845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Proline</a:t>
            </a:r>
          </a:p>
        </p:txBody>
      </p:sp>
      <p:sp>
        <p:nvSpPr>
          <p:cNvPr id="20" name="文本框 19">
            <a:hlinkClick r:id="rId11" action="ppaction://hlinksldjump"/>
          </p:cNvPr>
          <p:cNvSpPr txBox="1"/>
          <p:nvPr/>
        </p:nvSpPr>
        <p:spPr>
          <a:xfrm>
            <a:off x="54610" y="5612765"/>
            <a:ext cx="1226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Glutamine</a:t>
            </a:r>
          </a:p>
        </p:txBody>
      </p:sp>
      <p:sp>
        <p:nvSpPr>
          <p:cNvPr id="22" name="文本框 21">
            <a:hlinkClick r:id="rId7" action="ppaction://hlinksldjump"/>
          </p:cNvPr>
          <p:cNvSpPr txBox="1"/>
          <p:nvPr/>
        </p:nvSpPr>
        <p:spPr>
          <a:xfrm>
            <a:off x="1833245" y="96901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Serine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703070" y="4640580"/>
            <a:ext cx="1151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Aspartate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716405" y="5981065"/>
            <a:ext cx="1226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Glutamate</a:t>
            </a:r>
          </a:p>
        </p:txBody>
      </p:sp>
      <p:cxnSp>
        <p:nvCxnSpPr>
          <p:cNvPr id="30" name="直接箭头连接符 29"/>
          <p:cNvCxnSpPr>
            <a:stCxn id="23" idx="1"/>
          </p:cNvCxnSpPr>
          <p:nvPr/>
        </p:nvCxnSpPr>
        <p:spPr>
          <a:xfrm flipH="1" flipV="1">
            <a:off x="1202690" y="4119880"/>
            <a:ext cx="500380" cy="704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23" idx="1"/>
          </p:cNvCxnSpPr>
          <p:nvPr/>
        </p:nvCxnSpPr>
        <p:spPr>
          <a:xfrm flipH="1" flipV="1">
            <a:off x="1281430" y="4465955"/>
            <a:ext cx="421640" cy="3587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 flipH="1">
            <a:off x="1202690" y="4824730"/>
            <a:ext cx="5137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23" idx="1"/>
          </p:cNvCxnSpPr>
          <p:nvPr/>
        </p:nvCxnSpPr>
        <p:spPr>
          <a:xfrm flipH="1">
            <a:off x="807085" y="4824730"/>
            <a:ext cx="895985" cy="3422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24" idx="1"/>
            <a:endCxn id="20" idx="3"/>
          </p:cNvCxnSpPr>
          <p:nvPr/>
        </p:nvCxnSpPr>
        <p:spPr>
          <a:xfrm flipH="1" flipV="1">
            <a:off x="1281430" y="5796915"/>
            <a:ext cx="434975" cy="3683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24" idx="1"/>
            <a:endCxn id="19" idx="3"/>
          </p:cNvCxnSpPr>
          <p:nvPr/>
        </p:nvCxnSpPr>
        <p:spPr>
          <a:xfrm flipH="1">
            <a:off x="1202690" y="6165215"/>
            <a:ext cx="5137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3789680" y="1337310"/>
            <a:ext cx="2047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3-phosphoglycerate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3790315" y="1906270"/>
            <a:ext cx="2334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phosphoenolpyruvate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3790315" y="2815590"/>
            <a:ext cx="1166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pyruvate</a:t>
            </a:r>
          </a:p>
        </p:txBody>
      </p:sp>
      <p:cxnSp>
        <p:nvCxnSpPr>
          <p:cNvPr id="41" name="直接箭头连接符 40"/>
          <p:cNvCxnSpPr>
            <a:stCxn id="38" idx="2"/>
            <a:endCxn id="39" idx="0"/>
          </p:cNvCxnSpPr>
          <p:nvPr/>
        </p:nvCxnSpPr>
        <p:spPr>
          <a:xfrm>
            <a:off x="4813935" y="1705610"/>
            <a:ext cx="143510" cy="2006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>
            <a:stCxn id="39" idx="2"/>
            <a:endCxn id="40" idx="0"/>
          </p:cNvCxnSpPr>
          <p:nvPr/>
        </p:nvCxnSpPr>
        <p:spPr>
          <a:xfrm flipH="1">
            <a:off x="4373880" y="2274570"/>
            <a:ext cx="583565" cy="5410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40" idx="1"/>
          </p:cNvCxnSpPr>
          <p:nvPr/>
        </p:nvCxnSpPr>
        <p:spPr>
          <a:xfrm flipH="1" flipV="1">
            <a:off x="2687320" y="2663825"/>
            <a:ext cx="1102995" cy="3359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>
            <a:stCxn id="40" idx="1"/>
          </p:cNvCxnSpPr>
          <p:nvPr/>
        </p:nvCxnSpPr>
        <p:spPr>
          <a:xfrm flipH="1">
            <a:off x="2607945" y="2999740"/>
            <a:ext cx="1182370" cy="10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40" idx="1"/>
          </p:cNvCxnSpPr>
          <p:nvPr/>
        </p:nvCxnSpPr>
        <p:spPr>
          <a:xfrm flipH="1">
            <a:off x="2687320" y="2999740"/>
            <a:ext cx="1102995" cy="3854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40" idx="1"/>
          </p:cNvCxnSpPr>
          <p:nvPr/>
        </p:nvCxnSpPr>
        <p:spPr>
          <a:xfrm flipH="1">
            <a:off x="2943860" y="2999740"/>
            <a:ext cx="846455" cy="7308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6376670" y="1337310"/>
            <a:ext cx="2334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glucose 6-phosphate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4373245" y="604520"/>
            <a:ext cx="11671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PRPP</a:t>
            </a:r>
          </a:p>
        </p:txBody>
      </p:sp>
      <p:cxnSp>
        <p:nvCxnSpPr>
          <p:cNvPr id="51" name="直接箭头连接符 50"/>
          <p:cNvCxnSpPr>
            <a:stCxn id="38" idx="1"/>
          </p:cNvCxnSpPr>
          <p:nvPr/>
        </p:nvCxnSpPr>
        <p:spPr>
          <a:xfrm flipH="1" flipV="1">
            <a:off x="2716530" y="1160780"/>
            <a:ext cx="1073150" cy="3606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hlinkClick r:id="rId5" action="ppaction://hlinksldjump"/>
          </p:cNvPr>
          <p:cNvSpPr txBox="1"/>
          <p:nvPr/>
        </p:nvSpPr>
        <p:spPr>
          <a:xfrm>
            <a:off x="1823085" y="281559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Valine</a:t>
            </a:r>
          </a:p>
        </p:txBody>
      </p:sp>
      <p:sp>
        <p:nvSpPr>
          <p:cNvPr id="56" name="文本框 55">
            <a:hlinkClick r:id="rId5" action="ppaction://hlinksldjump"/>
          </p:cNvPr>
          <p:cNvSpPr txBox="1"/>
          <p:nvPr/>
        </p:nvSpPr>
        <p:spPr>
          <a:xfrm>
            <a:off x="1823085" y="3183890"/>
            <a:ext cx="1652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Leucine</a:t>
            </a:r>
          </a:p>
        </p:txBody>
      </p:sp>
      <p:cxnSp>
        <p:nvCxnSpPr>
          <p:cNvPr id="57" name="直接箭头连接符 56"/>
          <p:cNvCxnSpPr/>
          <p:nvPr/>
        </p:nvCxnSpPr>
        <p:spPr>
          <a:xfrm flipH="1" flipV="1">
            <a:off x="3161030" y="1569720"/>
            <a:ext cx="629285" cy="5346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/>
          <p:nvPr/>
        </p:nvCxnSpPr>
        <p:spPr>
          <a:xfrm flipH="1" flipV="1">
            <a:off x="3355340" y="1906270"/>
            <a:ext cx="434340" cy="198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/>
          <p:nvPr/>
        </p:nvCxnSpPr>
        <p:spPr>
          <a:xfrm flipH="1">
            <a:off x="2765425" y="2107565"/>
            <a:ext cx="1024890" cy="1670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肘形连接符 59"/>
          <p:cNvCxnSpPr>
            <a:stCxn id="48" idx="0"/>
            <a:endCxn id="50" idx="3"/>
          </p:cNvCxnSpPr>
          <p:nvPr/>
        </p:nvCxnSpPr>
        <p:spPr>
          <a:xfrm rot="16200000" flipV="1">
            <a:off x="6267768" y="61278"/>
            <a:ext cx="548640" cy="200342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48" idx="1"/>
            <a:endCxn id="38" idx="3"/>
          </p:cNvCxnSpPr>
          <p:nvPr/>
        </p:nvCxnSpPr>
        <p:spPr>
          <a:xfrm flipH="1">
            <a:off x="5837555" y="1521460"/>
            <a:ext cx="5391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50" idx="1"/>
            <a:endCxn id="6" idx="3"/>
          </p:cNvCxnSpPr>
          <p:nvPr/>
        </p:nvCxnSpPr>
        <p:spPr>
          <a:xfrm flipH="1" flipV="1">
            <a:off x="2854325" y="784860"/>
            <a:ext cx="1518920" cy="38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肘形连接符 65"/>
          <p:cNvCxnSpPr>
            <a:stCxn id="50" idx="2"/>
          </p:cNvCxnSpPr>
          <p:nvPr/>
        </p:nvCxnSpPr>
        <p:spPr>
          <a:xfrm rot="5400000" flipV="1">
            <a:off x="6864985" y="-935355"/>
            <a:ext cx="193675" cy="4010025"/>
          </a:xfrm>
          <a:prstGeom prst="bentConnector2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4909820" y="4618990"/>
            <a:ext cx="1699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α-ketoglutarate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3060700" y="4640580"/>
            <a:ext cx="1402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oxaloacetate</a:t>
            </a:r>
          </a:p>
        </p:txBody>
      </p:sp>
      <p:cxnSp>
        <p:nvCxnSpPr>
          <p:cNvPr id="74" name="直接箭头连接符 73"/>
          <p:cNvCxnSpPr>
            <a:stCxn id="72" idx="1"/>
          </p:cNvCxnSpPr>
          <p:nvPr/>
        </p:nvCxnSpPr>
        <p:spPr>
          <a:xfrm flipH="1">
            <a:off x="2745740" y="4824730"/>
            <a:ext cx="314960" cy="12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肘形连接符 74"/>
          <p:cNvCxnSpPr>
            <a:stCxn id="71" idx="3"/>
            <a:endCxn id="24" idx="3"/>
          </p:cNvCxnSpPr>
          <p:nvPr/>
        </p:nvCxnSpPr>
        <p:spPr>
          <a:xfrm flipH="1">
            <a:off x="2943225" y="4803140"/>
            <a:ext cx="3665855" cy="1362075"/>
          </a:xfrm>
          <a:prstGeom prst="bentConnector3">
            <a:avLst>
              <a:gd name="adj1" fmla="val -649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40" idx="2"/>
          </p:cNvCxnSpPr>
          <p:nvPr/>
        </p:nvCxnSpPr>
        <p:spPr>
          <a:xfrm>
            <a:off x="4373880" y="3183890"/>
            <a:ext cx="308610" cy="3581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10393045" y="943610"/>
            <a:ext cx="661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IMP</a:t>
            </a:r>
          </a:p>
        </p:txBody>
      </p:sp>
      <p:sp>
        <p:nvSpPr>
          <p:cNvPr id="78" name="文本框 77">
            <a:hlinkClick r:id="rId12" action="ppaction://hlinksldjump"/>
          </p:cNvPr>
          <p:cNvSpPr txBox="1"/>
          <p:nvPr/>
        </p:nvSpPr>
        <p:spPr>
          <a:xfrm>
            <a:off x="10481945" y="2040255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AMP</a:t>
            </a:r>
          </a:p>
        </p:txBody>
      </p:sp>
      <p:sp>
        <p:nvSpPr>
          <p:cNvPr id="79" name="文本框 78">
            <a:hlinkClick r:id="rId12" action="ppaction://hlinksldjump"/>
          </p:cNvPr>
          <p:cNvSpPr txBox="1"/>
          <p:nvPr/>
        </p:nvSpPr>
        <p:spPr>
          <a:xfrm>
            <a:off x="10481945" y="2447290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GMP</a:t>
            </a:r>
          </a:p>
        </p:txBody>
      </p:sp>
      <p:sp>
        <p:nvSpPr>
          <p:cNvPr id="80" name="文本框 79">
            <a:hlinkClick r:id="rId13" action="ppaction://hlinksldjump"/>
          </p:cNvPr>
          <p:cNvSpPr txBox="1"/>
          <p:nvPr/>
        </p:nvSpPr>
        <p:spPr>
          <a:xfrm>
            <a:off x="10481945" y="4117975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CTP</a:t>
            </a:r>
          </a:p>
        </p:txBody>
      </p:sp>
      <p:sp>
        <p:nvSpPr>
          <p:cNvPr id="81" name="文本框 80">
            <a:hlinkClick r:id="rId13" action="ppaction://hlinksldjump"/>
          </p:cNvPr>
          <p:cNvSpPr txBox="1"/>
          <p:nvPr/>
        </p:nvSpPr>
        <p:spPr>
          <a:xfrm>
            <a:off x="10481945" y="4481195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UTP</a:t>
            </a:r>
          </a:p>
        </p:txBody>
      </p:sp>
      <p:cxnSp>
        <p:nvCxnSpPr>
          <p:cNvPr id="82" name="肘形连接符 81"/>
          <p:cNvCxnSpPr>
            <a:endCxn id="77" idx="0"/>
          </p:cNvCxnSpPr>
          <p:nvPr/>
        </p:nvCxnSpPr>
        <p:spPr>
          <a:xfrm flipV="1">
            <a:off x="8326755" y="943610"/>
            <a:ext cx="2397125" cy="222885"/>
          </a:xfrm>
          <a:prstGeom prst="bentConnector4">
            <a:avLst>
              <a:gd name="adj1" fmla="val 54569"/>
              <a:gd name="adj2" fmla="val 20683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77" idx="3"/>
            <a:endCxn id="78" idx="3"/>
          </p:cNvCxnSpPr>
          <p:nvPr/>
        </p:nvCxnSpPr>
        <p:spPr>
          <a:xfrm>
            <a:off x="11054715" y="1127760"/>
            <a:ext cx="188595" cy="1096645"/>
          </a:xfrm>
          <a:prstGeom prst="bentConnector3">
            <a:avLst>
              <a:gd name="adj1" fmla="val 22626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肘形连接符 83"/>
          <p:cNvCxnSpPr>
            <a:stCxn id="77" idx="3"/>
            <a:endCxn id="79" idx="3"/>
          </p:cNvCxnSpPr>
          <p:nvPr/>
        </p:nvCxnSpPr>
        <p:spPr>
          <a:xfrm>
            <a:off x="11054715" y="1127760"/>
            <a:ext cx="188595" cy="1503680"/>
          </a:xfrm>
          <a:prstGeom prst="bentConnector3">
            <a:avLst>
              <a:gd name="adj1" fmla="val 22626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本框 84">
            <a:hlinkClick r:id="rId12" action="ppaction://hlinksldjump"/>
          </p:cNvPr>
          <p:cNvSpPr txBox="1"/>
          <p:nvPr/>
        </p:nvSpPr>
        <p:spPr>
          <a:xfrm>
            <a:off x="10481945" y="3402965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ATP</a:t>
            </a:r>
          </a:p>
        </p:txBody>
      </p:sp>
      <p:sp>
        <p:nvSpPr>
          <p:cNvPr id="86" name="文本框 85">
            <a:hlinkClick r:id="rId12" action="ppaction://hlinksldjump"/>
          </p:cNvPr>
          <p:cNvSpPr txBox="1"/>
          <p:nvPr/>
        </p:nvSpPr>
        <p:spPr>
          <a:xfrm>
            <a:off x="10481945" y="3766185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GTP</a:t>
            </a:r>
          </a:p>
        </p:txBody>
      </p:sp>
      <p:cxnSp>
        <p:nvCxnSpPr>
          <p:cNvPr id="87" name="肘形连接符 86"/>
          <p:cNvCxnSpPr>
            <a:stCxn id="78" idx="1"/>
            <a:endCxn id="85" idx="1"/>
          </p:cNvCxnSpPr>
          <p:nvPr/>
        </p:nvCxnSpPr>
        <p:spPr>
          <a:xfrm rot="10800000" flipV="1">
            <a:off x="10481945" y="2224405"/>
            <a:ext cx="3175" cy="1362710"/>
          </a:xfrm>
          <a:prstGeom prst="bentConnector3">
            <a:avLst>
              <a:gd name="adj1" fmla="val 1196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肘形连接符 87"/>
          <p:cNvCxnSpPr>
            <a:stCxn id="79" idx="1"/>
            <a:endCxn id="86" idx="1"/>
          </p:cNvCxnSpPr>
          <p:nvPr/>
        </p:nvCxnSpPr>
        <p:spPr>
          <a:xfrm rot="10800000" flipV="1">
            <a:off x="10481945" y="2630805"/>
            <a:ext cx="3175" cy="1318895"/>
          </a:xfrm>
          <a:prstGeom prst="bentConnector3">
            <a:avLst>
              <a:gd name="adj1" fmla="val 76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肘形连接符 88"/>
          <p:cNvCxnSpPr>
            <a:stCxn id="23" idx="2"/>
            <a:endCxn id="81" idx="1"/>
          </p:cNvCxnSpPr>
          <p:nvPr/>
        </p:nvCxnSpPr>
        <p:spPr>
          <a:xfrm rot="5400000" flipH="1" flipV="1">
            <a:off x="6209030" y="735330"/>
            <a:ext cx="343535" cy="8202930"/>
          </a:xfrm>
          <a:prstGeom prst="bentConnector4">
            <a:avLst>
              <a:gd name="adj1" fmla="val -282162"/>
              <a:gd name="adj2" fmla="val 6122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肘形连接符 89"/>
          <p:cNvCxnSpPr>
            <a:endCxn id="81" idx="1"/>
          </p:cNvCxnSpPr>
          <p:nvPr/>
        </p:nvCxnSpPr>
        <p:spPr>
          <a:xfrm rot="5400000" flipV="1">
            <a:off x="7921625" y="2104390"/>
            <a:ext cx="3517265" cy="160401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肘形连接符 90"/>
          <p:cNvCxnSpPr/>
          <p:nvPr/>
        </p:nvCxnSpPr>
        <p:spPr>
          <a:xfrm rot="16200000" flipV="1">
            <a:off x="10658475" y="4500880"/>
            <a:ext cx="128905" cy="9525"/>
          </a:xfrm>
          <a:prstGeom prst="bentConnector3">
            <a:avLst>
              <a:gd name="adj1" fmla="val 4975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91">
            <a:hlinkClick r:id="rId14" action="ppaction://hlinksldjump"/>
          </p:cNvPr>
          <p:cNvSpPr txBox="1"/>
          <p:nvPr/>
        </p:nvSpPr>
        <p:spPr>
          <a:xfrm>
            <a:off x="10481945" y="5882005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dCTP</a:t>
            </a:r>
          </a:p>
        </p:txBody>
      </p:sp>
      <p:sp>
        <p:nvSpPr>
          <p:cNvPr id="93" name="文本框 92">
            <a:hlinkClick r:id="rId15" action="ppaction://hlinksldjump"/>
          </p:cNvPr>
          <p:cNvSpPr txBox="1"/>
          <p:nvPr/>
        </p:nvSpPr>
        <p:spPr>
          <a:xfrm>
            <a:off x="10481945" y="6245225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dTTP</a:t>
            </a:r>
          </a:p>
        </p:txBody>
      </p:sp>
      <p:sp>
        <p:nvSpPr>
          <p:cNvPr id="94" name="文本框 93">
            <a:hlinkClick r:id="rId14" action="ppaction://hlinksldjump"/>
          </p:cNvPr>
          <p:cNvSpPr txBox="1"/>
          <p:nvPr/>
        </p:nvSpPr>
        <p:spPr>
          <a:xfrm>
            <a:off x="10481945" y="5161915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dATP</a:t>
            </a:r>
          </a:p>
        </p:txBody>
      </p:sp>
      <p:sp>
        <p:nvSpPr>
          <p:cNvPr id="95" name="文本框 94">
            <a:hlinkClick r:id="rId14" action="ppaction://hlinksldjump"/>
          </p:cNvPr>
          <p:cNvSpPr txBox="1"/>
          <p:nvPr/>
        </p:nvSpPr>
        <p:spPr>
          <a:xfrm>
            <a:off x="10481945" y="5530215"/>
            <a:ext cx="761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dGTP</a:t>
            </a:r>
          </a:p>
        </p:txBody>
      </p:sp>
      <p:cxnSp>
        <p:nvCxnSpPr>
          <p:cNvPr id="97" name="肘形连接符 96"/>
          <p:cNvCxnSpPr>
            <a:stCxn id="85" idx="3"/>
            <a:endCxn id="94" idx="3"/>
          </p:cNvCxnSpPr>
          <p:nvPr/>
        </p:nvCxnSpPr>
        <p:spPr>
          <a:xfrm>
            <a:off x="11243310" y="3587115"/>
            <a:ext cx="3175" cy="1758950"/>
          </a:xfrm>
          <a:prstGeom prst="bentConnector3">
            <a:avLst>
              <a:gd name="adj1" fmla="val 75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肘形连接符 97"/>
          <p:cNvCxnSpPr/>
          <p:nvPr/>
        </p:nvCxnSpPr>
        <p:spPr>
          <a:xfrm>
            <a:off x="11246485" y="3949700"/>
            <a:ext cx="3175" cy="1764030"/>
          </a:xfrm>
          <a:prstGeom prst="bentConnector3">
            <a:avLst>
              <a:gd name="adj1" fmla="val 1156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肘形连接符 98"/>
          <p:cNvCxnSpPr>
            <a:stCxn id="80" idx="3"/>
            <a:endCxn id="92" idx="3"/>
          </p:cNvCxnSpPr>
          <p:nvPr/>
        </p:nvCxnSpPr>
        <p:spPr>
          <a:xfrm>
            <a:off x="11243310" y="4302125"/>
            <a:ext cx="3175" cy="1764030"/>
          </a:xfrm>
          <a:prstGeom prst="bentConnector3">
            <a:avLst>
              <a:gd name="adj1" fmla="val 1622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肘形连接符 99"/>
          <p:cNvCxnSpPr>
            <a:stCxn id="81" idx="3"/>
            <a:endCxn id="93" idx="3"/>
          </p:cNvCxnSpPr>
          <p:nvPr/>
        </p:nvCxnSpPr>
        <p:spPr>
          <a:xfrm>
            <a:off x="11243310" y="4665345"/>
            <a:ext cx="3175" cy="1764030"/>
          </a:xfrm>
          <a:prstGeom prst="bentConnector3">
            <a:avLst>
              <a:gd name="adj1" fmla="val 2244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肘形连接符 100"/>
          <p:cNvCxnSpPr>
            <a:stCxn id="22" idx="1"/>
            <a:endCxn id="7" idx="0"/>
          </p:cNvCxnSpPr>
          <p:nvPr/>
        </p:nvCxnSpPr>
        <p:spPr>
          <a:xfrm rot="10800000">
            <a:off x="648335" y="969010"/>
            <a:ext cx="1184910" cy="184150"/>
          </a:xfrm>
          <a:prstGeom prst="bentConnector4">
            <a:avLst>
              <a:gd name="adj1" fmla="val 29850"/>
              <a:gd name="adj2" fmla="val 22931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肘形连接符 101"/>
          <p:cNvCxnSpPr>
            <a:stCxn id="22" idx="1"/>
            <a:endCxn id="8" idx="0"/>
          </p:cNvCxnSpPr>
          <p:nvPr/>
        </p:nvCxnSpPr>
        <p:spPr>
          <a:xfrm rot="10800000" flipV="1">
            <a:off x="996950" y="1153160"/>
            <a:ext cx="836295" cy="18415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肘形连接符 3"/>
          <p:cNvCxnSpPr>
            <a:stCxn id="24" idx="2"/>
            <a:endCxn id="3" idx="2"/>
          </p:cNvCxnSpPr>
          <p:nvPr/>
        </p:nvCxnSpPr>
        <p:spPr>
          <a:xfrm rot="5400000" flipH="1" flipV="1">
            <a:off x="3298190" y="2030730"/>
            <a:ext cx="3350260" cy="5287010"/>
          </a:xfrm>
          <a:prstGeom prst="bentConnector3">
            <a:avLst>
              <a:gd name="adj1" fmla="val -710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hlinkClick r:id="rId16" action="ppaction://hlinksldjump"/>
          </p:cNvPr>
          <p:cNvSpPr txBox="1"/>
          <p:nvPr/>
        </p:nvSpPr>
        <p:spPr>
          <a:xfrm>
            <a:off x="170815" y="6489700"/>
            <a:ext cx="109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Arginine</a:t>
            </a:r>
          </a:p>
        </p:txBody>
      </p:sp>
      <p:cxnSp>
        <p:nvCxnSpPr>
          <p:cNvPr id="21" name="肘形连接符 20"/>
          <p:cNvCxnSpPr/>
          <p:nvPr/>
        </p:nvCxnSpPr>
        <p:spPr>
          <a:xfrm flipH="1">
            <a:off x="1281430" y="2815590"/>
            <a:ext cx="6944995" cy="3858895"/>
          </a:xfrm>
          <a:prstGeom prst="bentConnector3">
            <a:avLst>
              <a:gd name="adj1" fmla="val -342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4">
            <a:alphaModFix amt="44000"/>
          </a:blip>
          <a:stretch>
            <a:fillRect/>
          </a:stretch>
        </p:blipFill>
        <p:spPr>
          <a:xfrm rot="18900000">
            <a:off x="6092190" y="2141220"/>
            <a:ext cx="1940560" cy="1105535"/>
          </a:xfrm>
          <a:prstGeom prst="rect">
            <a:avLst/>
          </a:prstGeom>
        </p:spPr>
      </p:pic>
      <p:sp>
        <p:nvSpPr>
          <p:cNvPr id="14" name="操作按钮: 后退或上一个 73">
            <a:hlinkClick r:id="rId17" action="ppaction://hlinksldjump" highlightClick="1"/>
          </p:cNvPr>
          <p:cNvSpPr/>
          <p:nvPr/>
        </p:nvSpPr>
        <p:spPr>
          <a:xfrm>
            <a:off x="30672" y="1788010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hlinkClick r:id="rId18" action="ppaction://hlinksldjump"/>
          </p:cNvPr>
          <p:cNvSpPr txBox="1"/>
          <p:nvPr/>
        </p:nvSpPr>
        <p:spPr>
          <a:xfrm>
            <a:off x="7019290" y="2630805"/>
            <a:ext cx="11950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urea cycle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80670"/>
            <a:ext cx="10515600" cy="604520"/>
          </a:xfrm>
        </p:spPr>
        <p:txBody>
          <a:bodyPr>
            <a:noAutofit/>
          </a:bodyPr>
          <a:lstStyle/>
          <a:p>
            <a:pPr algn="ctr"/>
            <a:r>
              <a:rPr lang="en-US" altLang="zh-CN" sz="4000">
                <a:latin typeface="Times New Roman" panose="02020603050405020304" pitchFamily="18" charset="0"/>
                <a:cs typeface="Times New Roman" panose="02020603050405020304" pitchFamily="18" charset="0"/>
              </a:rPr>
              <a:t>urea cycle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44000"/>
          </a:blip>
          <a:stretch>
            <a:fillRect/>
          </a:stretch>
        </p:blipFill>
        <p:spPr>
          <a:xfrm>
            <a:off x="0" y="606425"/>
            <a:ext cx="12193270" cy="36741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615055" y="1252855"/>
            <a:ext cx="12166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glutamate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077585" y="1252855"/>
            <a:ext cx="791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NH4+</a:t>
            </a:r>
          </a:p>
        </p:txBody>
      </p:sp>
      <p:pic>
        <p:nvPicPr>
          <p:cNvPr id="8" name="图片 7" descr="新建画布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820" y="2906395"/>
            <a:ext cx="2404745" cy="965835"/>
          </a:xfrm>
          <a:prstGeom prst="rect">
            <a:avLst/>
          </a:prstGeom>
        </p:spPr>
      </p:pic>
      <p:pic>
        <p:nvPicPr>
          <p:cNvPr id="9" name="图片 8" descr="新建画布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020" y="2946400"/>
            <a:ext cx="3171825" cy="886460"/>
          </a:xfrm>
          <a:prstGeom prst="rect">
            <a:avLst/>
          </a:prstGeom>
        </p:spPr>
      </p:pic>
      <p:pic>
        <p:nvPicPr>
          <p:cNvPr id="10" name="图片 9" descr="新建画布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8690" y="1903730"/>
            <a:ext cx="2715260" cy="904875"/>
          </a:xfrm>
          <a:prstGeom prst="rect">
            <a:avLst/>
          </a:prstGeom>
        </p:spPr>
      </p:pic>
      <p:pic>
        <p:nvPicPr>
          <p:cNvPr id="11" name="图片 10" descr="新建画布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245" y="1044575"/>
            <a:ext cx="2219325" cy="95313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615055" y="2371090"/>
            <a:ext cx="1663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α-ketoglutarate</a:t>
            </a:r>
          </a:p>
        </p:txBody>
      </p:sp>
      <p:pic>
        <p:nvPicPr>
          <p:cNvPr id="15" name="图片 14" descr="新建画布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2306320"/>
            <a:ext cx="2198370" cy="1003935"/>
          </a:xfrm>
          <a:prstGeom prst="rect">
            <a:avLst/>
          </a:prstGeom>
        </p:spPr>
      </p:pic>
      <p:cxnSp>
        <p:nvCxnSpPr>
          <p:cNvPr id="18" name="曲线连接符 17"/>
          <p:cNvCxnSpPr>
            <a:stCxn id="11" idx="3"/>
            <a:endCxn id="15" idx="3"/>
          </p:cNvCxnSpPr>
          <p:nvPr/>
        </p:nvCxnSpPr>
        <p:spPr>
          <a:xfrm>
            <a:off x="3036570" y="1521460"/>
            <a:ext cx="3175" cy="1287145"/>
          </a:xfrm>
          <a:prstGeom prst="curvedConnector3">
            <a:avLst>
              <a:gd name="adj1" fmla="val 75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曲线连接符 15"/>
          <p:cNvCxnSpPr>
            <a:stCxn id="3" idx="1"/>
            <a:endCxn id="13" idx="1"/>
          </p:cNvCxnSpPr>
          <p:nvPr/>
        </p:nvCxnSpPr>
        <p:spPr>
          <a:xfrm rot="10800000" flipV="1">
            <a:off x="3615055" y="1436370"/>
            <a:ext cx="3175" cy="1118235"/>
          </a:xfrm>
          <a:prstGeom prst="curvedConnector3">
            <a:avLst>
              <a:gd name="adj1" fmla="val 10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肘形连接符 101"/>
          <p:cNvCxnSpPr>
            <a:stCxn id="3" idx="2"/>
            <a:endCxn id="13" idx="0"/>
          </p:cNvCxnSpPr>
          <p:nvPr/>
        </p:nvCxnSpPr>
        <p:spPr>
          <a:xfrm rot="5400000" flipV="1">
            <a:off x="3960495" y="1884045"/>
            <a:ext cx="749935" cy="22352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endCxn id="5" idx="1"/>
          </p:cNvCxnSpPr>
          <p:nvPr/>
        </p:nvCxnSpPr>
        <p:spPr>
          <a:xfrm flipV="1">
            <a:off x="4420870" y="1437005"/>
            <a:ext cx="1656715" cy="551180"/>
          </a:xfrm>
          <a:prstGeom prst="bentConnector3">
            <a:avLst>
              <a:gd name="adj1" fmla="val 5001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5" idx="3"/>
            <a:endCxn id="10" idx="0"/>
          </p:cNvCxnSpPr>
          <p:nvPr/>
        </p:nvCxnSpPr>
        <p:spPr>
          <a:xfrm>
            <a:off x="6868795" y="1437005"/>
            <a:ext cx="1787525" cy="46672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8" idx="1"/>
            <a:endCxn id="9" idx="3"/>
          </p:cNvCxnSpPr>
          <p:nvPr/>
        </p:nvCxnSpPr>
        <p:spPr>
          <a:xfrm rot="10800000">
            <a:off x="7395845" y="3389630"/>
            <a:ext cx="815975" cy="317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/>
          <p:cNvCxnSpPr>
            <a:stCxn id="10" idx="2"/>
            <a:endCxn id="22" idx="2"/>
          </p:cNvCxnSpPr>
          <p:nvPr/>
        </p:nvCxnSpPr>
        <p:spPr>
          <a:xfrm rot="5400000">
            <a:off x="7946390" y="2386965"/>
            <a:ext cx="288290" cy="1131570"/>
          </a:xfrm>
          <a:prstGeom prst="curvedConnector3">
            <a:avLst>
              <a:gd name="adj1" fmla="val 20022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7220585" y="2728595"/>
            <a:ext cx="6083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Pi</a:t>
            </a:r>
          </a:p>
        </p:txBody>
      </p:sp>
      <p:pic>
        <p:nvPicPr>
          <p:cNvPr id="23" name="图片 22" descr="新建画布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505" y="4727575"/>
            <a:ext cx="3485515" cy="993775"/>
          </a:xfrm>
          <a:prstGeom prst="rect">
            <a:avLst/>
          </a:prstGeom>
        </p:spPr>
      </p:pic>
      <p:pic>
        <p:nvPicPr>
          <p:cNvPr id="25" name="图片 24" descr="新建画布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19090" y="5721350"/>
            <a:ext cx="2792730" cy="1000125"/>
          </a:xfrm>
          <a:prstGeom prst="rect">
            <a:avLst/>
          </a:prstGeom>
        </p:spPr>
      </p:pic>
      <p:pic>
        <p:nvPicPr>
          <p:cNvPr id="26" name="图片 25" descr="新建画布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4078605"/>
            <a:ext cx="2404745" cy="965835"/>
          </a:xfrm>
          <a:prstGeom prst="rect">
            <a:avLst/>
          </a:prstGeom>
        </p:spPr>
      </p:pic>
      <p:cxnSp>
        <p:nvCxnSpPr>
          <p:cNvPr id="27" name="肘形连接符 26"/>
          <p:cNvCxnSpPr>
            <a:stCxn id="9" idx="1"/>
            <a:endCxn id="23" idx="0"/>
          </p:cNvCxnSpPr>
          <p:nvPr/>
        </p:nvCxnSpPr>
        <p:spPr>
          <a:xfrm rot="10800000" flipV="1">
            <a:off x="2481580" y="3388995"/>
            <a:ext cx="1742440" cy="133794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/>
          <p:cNvCxnSpPr>
            <a:stCxn id="15" idx="2"/>
            <a:endCxn id="23" idx="0"/>
          </p:cNvCxnSpPr>
          <p:nvPr/>
        </p:nvCxnSpPr>
        <p:spPr>
          <a:xfrm rot="5400000" flipV="1">
            <a:off x="1500505" y="3746500"/>
            <a:ext cx="1417320" cy="544195"/>
          </a:xfrm>
          <a:prstGeom prst="bentConnector3">
            <a:avLst>
              <a:gd name="adj1" fmla="val 4997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/>
          <p:cNvCxnSpPr>
            <a:stCxn id="23" idx="2"/>
            <a:endCxn id="25" idx="1"/>
          </p:cNvCxnSpPr>
          <p:nvPr/>
        </p:nvCxnSpPr>
        <p:spPr>
          <a:xfrm rot="5400000" flipV="1">
            <a:off x="3700145" y="4502785"/>
            <a:ext cx="500380" cy="2937510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/>
          <p:cNvCxnSpPr>
            <a:stCxn id="25" idx="3"/>
            <a:endCxn id="26" idx="2"/>
          </p:cNvCxnSpPr>
          <p:nvPr/>
        </p:nvCxnSpPr>
        <p:spPr>
          <a:xfrm flipV="1">
            <a:off x="8211820" y="5044440"/>
            <a:ext cx="1525270" cy="1177290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/>
          <p:cNvCxnSpPr>
            <a:stCxn id="26" idx="0"/>
            <a:endCxn id="8" idx="2"/>
          </p:cNvCxnSpPr>
          <p:nvPr/>
        </p:nvCxnSpPr>
        <p:spPr>
          <a:xfrm rot="16200000" flipV="1">
            <a:off x="9472295" y="3813810"/>
            <a:ext cx="206375" cy="32258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8505" y="6348095"/>
            <a:ext cx="2088515" cy="509905"/>
          </a:xfrm>
          <a:prstGeom prst="rect">
            <a:avLst/>
          </a:prstGeom>
        </p:spPr>
      </p:pic>
      <p:cxnSp>
        <p:nvCxnSpPr>
          <p:cNvPr id="34" name="曲线连接符 33"/>
          <p:cNvCxnSpPr>
            <a:endCxn id="33" idx="3"/>
          </p:cNvCxnSpPr>
          <p:nvPr/>
        </p:nvCxnSpPr>
        <p:spPr>
          <a:xfrm rot="5400000">
            <a:off x="2614930" y="6186170"/>
            <a:ext cx="629285" cy="204470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图片 3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45345" y="5517515"/>
            <a:ext cx="1356360" cy="830580"/>
          </a:xfrm>
          <a:prstGeom prst="rect">
            <a:avLst/>
          </a:prstGeom>
        </p:spPr>
      </p:pic>
      <p:cxnSp>
        <p:nvCxnSpPr>
          <p:cNvPr id="36" name="曲线连接符 35"/>
          <p:cNvCxnSpPr>
            <a:stCxn id="37" idx="0"/>
          </p:cNvCxnSpPr>
          <p:nvPr/>
        </p:nvCxnSpPr>
        <p:spPr>
          <a:xfrm rot="16200000">
            <a:off x="8970645" y="5645150"/>
            <a:ext cx="698500" cy="85026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8534400" y="6419215"/>
            <a:ext cx="720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2906395" y="3583940"/>
            <a:ext cx="892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ATP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3041015" y="4280535"/>
            <a:ext cx="1182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AMP+PPi</a:t>
            </a:r>
          </a:p>
        </p:txBody>
      </p:sp>
      <p:cxnSp>
        <p:nvCxnSpPr>
          <p:cNvPr id="40" name="曲线连接符 39"/>
          <p:cNvCxnSpPr>
            <a:stCxn id="38" idx="1"/>
            <a:endCxn id="39" idx="1"/>
          </p:cNvCxnSpPr>
          <p:nvPr/>
        </p:nvCxnSpPr>
        <p:spPr>
          <a:xfrm rot="10800000" flipH="1" flipV="1">
            <a:off x="2906395" y="3767455"/>
            <a:ext cx="134620" cy="696595"/>
          </a:xfrm>
          <a:prstGeom prst="curvedConnector3">
            <a:avLst>
              <a:gd name="adj1" fmla="val -31273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4988560" y="4665980"/>
            <a:ext cx="25660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cytosol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2590800" y="884555"/>
            <a:ext cx="2332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mitochondiral matrix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185410" y="1621155"/>
            <a:ext cx="13303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glutamate dehydrogenase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1937385" y="1903730"/>
            <a:ext cx="13792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aspartate aminotransferase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6937375" y="923290"/>
            <a:ext cx="17748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carbamoyl phosphate synthatase I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6736715" y="1559560"/>
            <a:ext cx="659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HCO</a:t>
            </a:r>
            <a:r>
              <a:rPr lang="en-US" altLang="zh-CN" sz="14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7395845" y="1597025"/>
            <a:ext cx="6178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2ATP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8012430" y="1559560"/>
            <a:ext cx="6438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2ADP+Pi</a:t>
            </a:r>
          </a:p>
        </p:txBody>
      </p:sp>
      <p:cxnSp>
        <p:nvCxnSpPr>
          <p:cNvPr id="50" name="曲线连接符 49"/>
          <p:cNvCxnSpPr>
            <a:stCxn id="47" idx="0"/>
          </p:cNvCxnSpPr>
          <p:nvPr/>
        </p:nvCxnSpPr>
        <p:spPr>
          <a:xfrm rot="16200000">
            <a:off x="7251065" y="1255395"/>
            <a:ext cx="119380" cy="489585"/>
          </a:xfrm>
          <a:prstGeom prst="curvedConnector2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曲线连接符 50"/>
          <p:cNvCxnSpPr>
            <a:stCxn id="48" idx="0"/>
            <a:endCxn id="49" idx="0"/>
          </p:cNvCxnSpPr>
          <p:nvPr/>
        </p:nvCxnSpPr>
        <p:spPr>
          <a:xfrm rot="16200000">
            <a:off x="8000365" y="1263650"/>
            <a:ext cx="37465" cy="629285"/>
          </a:xfrm>
          <a:prstGeom prst="curvedConnector3">
            <a:avLst>
              <a:gd name="adj1" fmla="val 41186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操作按钮: 后退或上一个 73">
            <a:hlinkClick r:id="rId12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8790" y="645795"/>
            <a:ext cx="7689215" cy="6070600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87320" y="151765"/>
            <a:ext cx="6238875" cy="574675"/>
          </a:xfrm>
          <a:noFill/>
          <a:ln w="28575">
            <a:noFill/>
          </a:ln>
          <a:effectLst/>
        </p:spPr>
        <p:txBody>
          <a:bodyPr>
            <a:normAutofit fontScale="90000"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fate of carbon skeletons of amino acids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84480" y="889000"/>
            <a:ext cx="3525520" cy="119888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glucogenic amino acids: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Alanine,Cystenine,Serine,aparagine,aspartate,valine,methionine,proline,histidine,argnine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74320" y="2950845"/>
            <a:ext cx="3414395" cy="119888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Both glucogenic and ketogenic amino acids: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Isoleucine,phenylalanine,tyrosine, tryptophan,threonine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84480" y="4870450"/>
            <a:ext cx="3210560" cy="645160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ketogenic amino acid: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Leucine,lysine</a:t>
            </a:r>
          </a:p>
        </p:txBody>
      </p:sp>
      <p:sp>
        <p:nvSpPr>
          <p:cNvPr id="14" name="操作按钮: 后退或上一个 73">
            <a:hlinkClick r:id="rId3" action="ppaction://hlinksldjump" highlightClick="1"/>
          </p:cNvPr>
          <p:cNvSpPr/>
          <p:nvPr/>
        </p:nvSpPr>
        <p:spPr>
          <a:xfrm>
            <a:off x="192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59485" y="142240"/>
            <a:ext cx="6195060" cy="1325880"/>
          </a:xfrm>
          <a:noFill/>
          <a:ln w="28575">
            <a:noFill/>
          </a:ln>
          <a:effectLst/>
        </p:spPr>
        <p:txBody>
          <a:bodyPr/>
          <a:lstStyle/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glutamine and its regulation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" y="1366520"/>
            <a:ext cx="4463415" cy="1569720"/>
          </a:xfrm>
          <a:prstGeom prst="rect">
            <a:avLst/>
          </a:prstGeom>
          <a:ln w="28575">
            <a:noFill/>
          </a:ln>
          <a:effectLst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3780" y="521335"/>
            <a:ext cx="4624705" cy="5165725"/>
          </a:xfrm>
          <a:prstGeom prst="rect">
            <a:avLst/>
          </a:prstGeom>
          <a:noFill/>
          <a:ln w="28575">
            <a:noFill/>
          </a:ln>
          <a:effectLst/>
        </p:spPr>
      </p:pic>
      <p:pic>
        <p:nvPicPr>
          <p:cNvPr id="6" name="图片 5" descr="新建画布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0775" y="3599815"/>
            <a:ext cx="3410585" cy="2974340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7" name="文本框 6"/>
          <p:cNvSpPr txBox="1"/>
          <p:nvPr/>
        </p:nvSpPr>
        <p:spPr>
          <a:xfrm>
            <a:off x="548005" y="3453130"/>
            <a:ext cx="2809875" cy="1753235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 bacteria and plant,the side chain amino group of Gln is further transferred to a-ketoglutarate to form Glu in a reaction catalyzed by glutamate synthase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" y="5687060"/>
            <a:ext cx="3928745" cy="445770"/>
          </a:xfrm>
          <a:prstGeom prst="rect">
            <a:avLst/>
          </a:prstGeom>
          <a:noFill/>
          <a:ln w="28575">
            <a:noFill/>
          </a:ln>
          <a:effectLst/>
        </p:spPr>
      </p:pic>
      <p:sp>
        <p:nvSpPr>
          <p:cNvPr id="9" name="文本框 8"/>
          <p:cNvSpPr txBox="1"/>
          <p:nvPr/>
        </p:nvSpPr>
        <p:spPr>
          <a:xfrm>
            <a:off x="5239385" y="3453130"/>
            <a:ext cx="1997075" cy="337185"/>
          </a:xfrm>
          <a:prstGeom prst="rect">
            <a:avLst/>
          </a:prstGeom>
          <a:noFill/>
          <a:ln w="28575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AT-adenyltransferase</a:t>
            </a:r>
          </a:p>
        </p:txBody>
      </p:sp>
      <p:sp>
        <p:nvSpPr>
          <p:cNvPr id="14" name="操作按钮: 后退或上一个 73">
            <a:hlinkClick r:id="rId6" action="ppaction://hlinksldjump" highlightClick="1"/>
          </p:cNvPr>
          <p:cNvSpPr/>
          <p:nvPr/>
        </p:nvSpPr>
        <p:spPr>
          <a:xfrm>
            <a:off x="192" y="6301590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操作按钮: 后退或上一个 73">
            <a:hlinkClick r:id="rId2" action="ppaction://hlinksldjump" highlightClick="1"/>
          </p:cNvPr>
          <p:cNvSpPr/>
          <p:nvPr/>
        </p:nvSpPr>
        <p:spPr>
          <a:xfrm>
            <a:off x="11576877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494915" y="4835525"/>
            <a:ext cx="781050" cy="36830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Pi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635"/>
            <a:ext cx="3898900" cy="1387475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pic>
        <p:nvPicPr>
          <p:cNvPr id="7" name="图片 6" descr="新建画布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2820670"/>
            <a:ext cx="3867785" cy="121666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pic>
        <p:nvPicPr>
          <p:cNvPr id="8" name="图片 7" descr="新建画布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370195"/>
            <a:ext cx="3899535" cy="1378585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pic>
        <p:nvPicPr>
          <p:cNvPr id="9" name="图片 8" descr="新建画布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0990" y="5398770"/>
            <a:ext cx="2777490" cy="132207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52110" y="456565"/>
            <a:ext cx="6589395" cy="3085465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</p:pic>
      <p:cxnSp>
        <p:nvCxnSpPr>
          <p:cNvPr id="102" name="肘形连接符 101"/>
          <p:cNvCxnSpPr>
            <a:stCxn id="6" idx="2"/>
            <a:endCxn id="7" idx="0"/>
          </p:cNvCxnSpPr>
          <p:nvPr/>
        </p:nvCxnSpPr>
        <p:spPr>
          <a:xfrm rot="5400000">
            <a:off x="1296670" y="2167890"/>
            <a:ext cx="1305560" cy="3175"/>
          </a:xfrm>
          <a:prstGeom prst="bentConnector2">
            <a:avLst/>
          </a:prstGeom>
          <a:noFill/>
          <a:ln w="28575" cmpd="sng">
            <a:solidFill>
              <a:schemeClr val="tx1"/>
            </a:solidFill>
            <a:prstDash val="soli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肘形连接符 10"/>
          <p:cNvCxnSpPr>
            <a:stCxn id="7" idx="2"/>
            <a:endCxn id="8" idx="0"/>
          </p:cNvCxnSpPr>
          <p:nvPr/>
        </p:nvCxnSpPr>
        <p:spPr>
          <a:xfrm rot="5400000" flipV="1">
            <a:off x="1283335" y="4702810"/>
            <a:ext cx="1332865" cy="3175"/>
          </a:xfrm>
          <a:prstGeom prst="bentConnector3">
            <a:avLst>
              <a:gd name="adj1" fmla="val 50024"/>
            </a:avLst>
          </a:prstGeom>
          <a:noFill/>
          <a:ln w="28575" cmpd="sng">
            <a:solidFill>
              <a:schemeClr val="tx1"/>
            </a:solidFill>
            <a:prstDash val="soli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肘形连接符 11"/>
          <p:cNvCxnSpPr>
            <a:stCxn id="8" idx="3"/>
            <a:endCxn id="9" idx="1"/>
          </p:cNvCxnSpPr>
          <p:nvPr/>
        </p:nvCxnSpPr>
        <p:spPr>
          <a:xfrm>
            <a:off x="3899535" y="6059805"/>
            <a:ext cx="2751455" cy="3175"/>
          </a:xfrm>
          <a:prstGeom prst="bentConnector2">
            <a:avLst/>
          </a:prstGeom>
          <a:noFill/>
          <a:ln w="28575" cmpd="sng">
            <a:noFill/>
            <a:prstDash val="soli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" idx="0"/>
          </p:cNvCxnSpPr>
          <p:nvPr/>
        </p:nvCxnSpPr>
        <p:spPr>
          <a:xfrm rot="16200000" flipV="1">
            <a:off x="7218045" y="4577715"/>
            <a:ext cx="1635760" cy="6985"/>
          </a:xfrm>
          <a:prstGeom prst="bentConnector3">
            <a:avLst>
              <a:gd name="adj1" fmla="val 49981"/>
            </a:avLst>
          </a:prstGeom>
          <a:noFill/>
          <a:ln w="28575" cmpd="sng">
            <a:solidFill>
              <a:schemeClr val="tx1"/>
            </a:solidFill>
            <a:prstDash val="soli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159125" y="283210"/>
            <a:ext cx="1591945" cy="368300"/>
          </a:xfrm>
          <a:prstGeom prst="rect">
            <a:avLst/>
          </a:prstGeom>
          <a:noFill/>
          <a:ln w="28575" cap="flat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glutamate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159125" y="2990850"/>
            <a:ext cx="2185670" cy="36830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γ-glutamylphosphate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097530" y="5492115"/>
            <a:ext cx="2691130" cy="36830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glutamate γ-semialdehyde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789035" y="5370195"/>
            <a:ext cx="2762250" cy="36830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altLang="zh-CN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-pyrroline-5-carboxylate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789035" y="3069590"/>
            <a:ext cx="2428240" cy="36830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Proline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67055" y="1774825"/>
            <a:ext cx="1227455" cy="64516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glutamate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kinase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534920" y="1470660"/>
            <a:ext cx="892810" cy="36830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ATP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2534920" y="2145665"/>
            <a:ext cx="892810" cy="36830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ADP</a:t>
            </a:r>
          </a:p>
        </p:txBody>
      </p:sp>
      <p:cxnSp>
        <p:nvCxnSpPr>
          <p:cNvPr id="18" name="曲线连接符 17"/>
          <p:cNvCxnSpPr>
            <a:stCxn id="16" idx="1"/>
            <a:endCxn id="17" idx="1"/>
          </p:cNvCxnSpPr>
          <p:nvPr/>
        </p:nvCxnSpPr>
        <p:spPr>
          <a:xfrm rot="10800000" flipV="1">
            <a:off x="2534920" y="1654175"/>
            <a:ext cx="3175" cy="675005"/>
          </a:xfrm>
          <a:prstGeom prst="curvedConnector3">
            <a:avLst>
              <a:gd name="adj1" fmla="val 18460000"/>
            </a:avLst>
          </a:prstGeom>
          <a:noFill/>
          <a:ln w="28575" cmpd="sng">
            <a:solidFill>
              <a:schemeClr val="tx1"/>
            </a:solidFill>
            <a:prstDash val="soli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293370" y="4281805"/>
            <a:ext cx="1501140" cy="92202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 γ-glutamyl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phosphate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reductase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443480" y="4037330"/>
            <a:ext cx="1349375" cy="646331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NAD(P)H+H</a:t>
            </a:r>
            <a:r>
              <a:rPr lang="en-US" altLang="zh-CN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443480" y="4520565"/>
            <a:ext cx="973455" cy="553998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NAD(P)</a:t>
            </a:r>
            <a:r>
              <a:rPr lang="en-US" altLang="zh-CN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</p:txBody>
      </p:sp>
      <p:cxnSp>
        <p:nvCxnSpPr>
          <p:cNvPr id="23" name="曲线连接符 22"/>
          <p:cNvCxnSpPr>
            <a:stCxn id="20" idx="1"/>
            <a:endCxn id="21" idx="1"/>
          </p:cNvCxnSpPr>
          <p:nvPr/>
        </p:nvCxnSpPr>
        <p:spPr>
          <a:xfrm rot="10800000" flipV="1">
            <a:off x="2443480" y="4360496"/>
            <a:ext cx="12700" cy="437068"/>
          </a:xfrm>
          <a:prstGeom prst="curvedConnector3">
            <a:avLst>
              <a:gd name="adj1" fmla="val 1800000"/>
            </a:avLst>
          </a:prstGeom>
          <a:noFill/>
          <a:ln w="28575" cmpd="sng">
            <a:solidFill>
              <a:schemeClr val="tx1"/>
            </a:solidFill>
            <a:prstDash val="soli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/>
          <p:cNvCxnSpPr>
            <a:endCxn id="22" idx="1"/>
          </p:cNvCxnSpPr>
          <p:nvPr/>
        </p:nvCxnSpPr>
        <p:spPr>
          <a:xfrm rot="5400000" flipV="1">
            <a:off x="1870075" y="4394835"/>
            <a:ext cx="690880" cy="558165"/>
          </a:xfrm>
          <a:prstGeom prst="curvedConnector2">
            <a:avLst/>
          </a:prstGeom>
          <a:noFill/>
          <a:ln w="28575" cmpd="sng">
            <a:solidFill>
              <a:schemeClr val="tx1"/>
            </a:solidFill>
            <a:prstDash val="soli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214995" y="4097655"/>
            <a:ext cx="1785620" cy="922020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pyrroline carboxylate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reductase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5856605" y="4097655"/>
            <a:ext cx="1349375" cy="646331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NAD(P)H+H</a:t>
            </a:r>
            <a:r>
              <a:rPr lang="en-US" altLang="zh-CN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044565" y="4651375"/>
            <a:ext cx="973455" cy="553998"/>
          </a:xfrm>
          <a:prstGeom prst="rect">
            <a:avLst/>
          </a:prstGeom>
          <a:noFill/>
          <a:ln w="28575" cmpd="sng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NAD(P)</a:t>
            </a:r>
            <a:r>
              <a:rPr lang="en-US" altLang="zh-CN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</p:txBody>
      </p:sp>
      <p:cxnSp>
        <p:nvCxnSpPr>
          <p:cNvPr id="28" name="曲线连接符 27"/>
          <p:cNvCxnSpPr>
            <a:stCxn id="26" idx="3"/>
            <a:endCxn id="27" idx="3"/>
          </p:cNvCxnSpPr>
          <p:nvPr/>
        </p:nvCxnSpPr>
        <p:spPr>
          <a:xfrm flipH="1">
            <a:off x="7018020" y="4420821"/>
            <a:ext cx="187960" cy="507553"/>
          </a:xfrm>
          <a:prstGeom prst="curvedConnector3">
            <a:avLst>
              <a:gd name="adj1" fmla="val -121622"/>
            </a:avLst>
          </a:prstGeom>
          <a:noFill/>
          <a:ln w="28575" cmpd="sng">
            <a:solidFill>
              <a:schemeClr val="tx1"/>
            </a:solidFill>
            <a:prstDash val="soli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55" y="138430"/>
            <a:ext cx="2834640" cy="982980"/>
          </a:xfrm>
          <a:prstGeom prst="rect">
            <a:avLst/>
          </a:prstGeom>
          <a:effectLst/>
        </p:spPr>
      </p:pic>
      <p:pic>
        <p:nvPicPr>
          <p:cNvPr id="5" name="图片 4" descr="新建画布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" y="1674495"/>
            <a:ext cx="3789045" cy="1546225"/>
          </a:xfrm>
          <a:prstGeom prst="rect">
            <a:avLst/>
          </a:prstGeom>
          <a:effectLst/>
        </p:spPr>
      </p:pic>
      <p:pic>
        <p:nvPicPr>
          <p:cNvPr id="6" name="图片 5" descr="新建画布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45" y="4385945"/>
            <a:ext cx="3373755" cy="1213485"/>
          </a:xfrm>
          <a:prstGeom prst="rect">
            <a:avLst/>
          </a:prstGeom>
          <a:effectLst/>
        </p:spPr>
      </p:pic>
      <p:pic>
        <p:nvPicPr>
          <p:cNvPr id="7" name="图片 6" descr="新建画布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9105" y="5521960"/>
            <a:ext cx="3653155" cy="1258570"/>
          </a:xfrm>
          <a:prstGeom prst="rect">
            <a:avLst/>
          </a:prstGeom>
          <a:effectLst/>
        </p:spPr>
      </p:pic>
      <p:pic>
        <p:nvPicPr>
          <p:cNvPr id="8" name="图片 7" descr="新建画布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9875" y="3790950"/>
            <a:ext cx="3703320" cy="1360805"/>
          </a:xfrm>
          <a:prstGeom prst="rect">
            <a:avLst/>
          </a:prstGeom>
          <a:effectLst/>
        </p:spPr>
      </p:pic>
      <p:pic>
        <p:nvPicPr>
          <p:cNvPr id="10" name="图片 9" descr="新建画布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9740" y="2246630"/>
            <a:ext cx="3324225" cy="734695"/>
          </a:xfrm>
          <a:prstGeom prst="rect">
            <a:avLst/>
          </a:prstGeom>
          <a:effectLst/>
        </p:spPr>
      </p:pic>
      <p:pic>
        <p:nvPicPr>
          <p:cNvPr id="13" name="图片 12" descr="新建画布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29125" y="781685"/>
            <a:ext cx="3005455" cy="892810"/>
          </a:xfrm>
          <a:prstGeom prst="rect">
            <a:avLst/>
          </a:prstGeom>
          <a:effectLst/>
        </p:spPr>
      </p:pic>
      <p:pic>
        <p:nvPicPr>
          <p:cNvPr id="14" name="图片 13" descr="新建画布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43875" y="840105"/>
            <a:ext cx="3604260" cy="775335"/>
          </a:xfrm>
          <a:prstGeom prst="rect">
            <a:avLst/>
          </a:prstGeom>
          <a:effectLst/>
        </p:spPr>
      </p:pic>
      <p:pic>
        <p:nvPicPr>
          <p:cNvPr id="15" name="图片 14" descr="新建画布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22895" y="2936240"/>
            <a:ext cx="4207510" cy="1274445"/>
          </a:xfrm>
          <a:prstGeom prst="rect">
            <a:avLst/>
          </a:prstGeom>
          <a:effectLst/>
        </p:spPr>
      </p:pic>
      <p:cxnSp>
        <p:nvCxnSpPr>
          <p:cNvPr id="102" name="肘形连接符 101"/>
          <p:cNvCxnSpPr>
            <a:stCxn id="4" idx="2"/>
            <a:endCxn id="5" idx="0"/>
          </p:cNvCxnSpPr>
          <p:nvPr/>
        </p:nvCxnSpPr>
        <p:spPr>
          <a:xfrm rot="5400000" flipV="1">
            <a:off x="1619250" y="1397635"/>
            <a:ext cx="553085" cy="635"/>
          </a:xfrm>
          <a:prstGeom prst="bentConnector3">
            <a:avLst>
              <a:gd name="adj1" fmla="val 50057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5" idx="2"/>
            <a:endCxn id="6" idx="0"/>
          </p:cNvCxnSpPr>
          <p:nvPr/>
        </p:nvCxnSpPr>
        <p:spPr>
          <a:xfrm rot="5400000">
            <a:off x="1312863" y="3802698"/>
            <a:ext cx="1165225" cy="127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6" idx="2"/>
            <a:endCxn id="7" idx="1"/>
          </p:cNvCxnSpPr>
          <p:nvPr/>
        </p:nvCxnSpPr>
        <p:spPr>
          <a:xfrm rot="5400000" flipV="1">
            <a:off x="2806065" y="4688205"/>
            <a:ext cx="551815" cy="237426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" idx="0"/>
          </p:cNvCxnSpPr>
          <p:nvPr/>
        </p:nvCxnSpPr>
        <p:spPr>
          <a:xfrm rot="16200000">
            <a:off x="5618480" y="5035550"/>
            <a:ext cx="963930" cy="8890"/>
          </a:xfrm>
          <a:prstGeom prst="bentConnector3">
            <a:avLst>
              <a:gd name="adj1" fmla="val 49934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8" idx="0"/>
            <a:endCxn id="10" idx="2"/>
          </p:cNvCxnSpPr>
          <p:nvPr/>
        </p:nvCxnSpPr>
        <p:spPr>
          <a:xfrm rot="16200000">
            <a:off x="5527040" y="3385820"/>
            <a:ext cx="809625" cy="635"/>
          </a:xfrm>
          <a:prstGeom prst="bentConnector3">
            <a:avLst>
              <a:gd name="adj1" fmla="val 49961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0" idx="0"/>
            <a:endCxn id="13" idx="2"/>
          </p:cNvCxnSpPr>
          <p:nvPr/>
        </p:nvCxnSpPr>
        <p:spPr>
          <a:xfrm rot="16200000">
            <a:off x="5645785" y="1960245"/>
            <a:ext cx="572135" cy="317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3" idx="3"/>
            <a:endCxn id="14" idx="1"/>
          </p:cNvCxnSpPr>
          <p:nvPr/>
        </p:nvCxnSpPr>
        <p:spPr>
          <a:xfrm>
            <a:off x="7434580" y="1228090"/>
            <a:ext cx="709295" cy="317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>
            <a:stCxn id="14" idx="2"/>
            <a:endCxn id="15" idx="0"/>
          </p:cNvCxnSpPr>
          <p:nvPr/>
        </p:nvCxnSpPr>
        <p:spPr>
          <a:xfrm rot="5400000" flipV="1">
            <a:off x="9325928" y="2235518"/>
            <a:ext cx="1320800" cy="80645"/>
          </a:xfrm>
          <a:prstGeom prst="bentConnector3">
            <a:avLst>
              <a:gd name="adj1" fmla="val 49976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/>
          <p:cNvCxnSpPr>
            <a:stCxn id="25" idx="1"/>
            <a:endCxn id="26" idx="1"/>
          </p:cNvCxnSpPr>
          <p:nvPr/>
        </p:nvCxnSpPr>
        <p:spPr>
          <a:xfrm rot="10800000" flipH="1" flipV="1">
            <a:off x="2563495" y="1228090"/>
            <a:ext cx="40005" cy="513080"/>
          </a:xfrm>
          <a:prstGeom prst="curvedConnector3">
            <a:avLst>
              <a:gd name="adj1" fmla="val -163492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64130" y="984885"/>
            <a:ext cx="1017270" cy="485775"/>
          </a:xfrm>
          <a:prstGeom prst="rect">
            <a:avLst/>
          </a:prstGeom>
          <a:effectLst/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04135" y="1615440"/>
            <a:ext cx="708660" cy="251460"/>
          </a:xfrm>
          <a:prstGeom prst="rect">
            <a:avLst/>
          </a:prstGeom>
          <a:effectLst/>
        </p:spPr>
      </p:pic>
      <p:sp>
        <p:nvSpPr>
          <p:cNvPr id="27" name="文本框 26"/>
          <p:cNvSpPr txBox="1"/>
          <p:nvPr/>
        </p:nvSpPr>
        <p:spPr>
          <a:xfrm>
            <a:off x="151765" y="1268095"/>
            <a:ext cx="1642745" cy="6451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acetylglutamte synthase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78155" y="3342005"/>
            <a:ext cx="1207770" cy="9220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N-acetyl glutamate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kinase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2251074" y="3286125"/>
            <a:ext cx="636905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ATP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2251075" y="4017645"/>
            <a:ext cx="814704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ADP</a:t>
            </a:r>
          </a:p>
        </p:txBody>
      </p:sp>
      <p:cxnSp>
        <p:nvCxnSpPr>
          <p:cNvPr id="31" name="曲线连接符 30"/>
          <p:cNvCxnSpPr>
            <a:cxnSpLocks/>
          </p:cNvCxnSpPr>
          <p:nvPr/>
        </p:nvCxnSpPr>
        <p:spPr>
          <a:xfrm rot="10800000" flipH="1" flipV="1">
            <a:off x="2132735" y="3470791"/>
            <a:ext cx="1" cy="731520"/>
          </a:xfrm>
          <a:prstGeom prst="curvedConnector3">
            <a:avLst>
              <a:gd name="adj1" fmla="val -2286000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141605" y="5690235"/>
            <a:ext cx="1612265" cy="9220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N-acetyl glutamte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dehydrogenase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1951355" y="5459016"/>
            <a:ext cx="150304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NAD(P)H+H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3581400" y="5487670"/>
            <a:ext cx="118618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NAD(P)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</p:txBody>
      </p:sp>
      <p:cxnSp>
        <p:nvCxnSpPr>
          <p:cNvPr id="35" name="曲线连接符 34"/>
          <p:cNvCxnSpPr>
            <a:cxnSpLocks/>
          </p:cNvCxnSpPr>
          <p:nvPr/>
        </p:nvCxnSpPr>
        <p:spPr>
          <a:xfrm rot="16200000" flipH="1">
            <a:off x="3423841" y="5170901"/>
            <a:ext cx="29686" cy="1471612"/>
          </a:xfrm>
          <a:prstGeom prst="curvedConnector3">
            <a:avLst>
              <a:gd name="adj1" fmla="val 87006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692400" y="6489700"/>
            <a:ext cx="39052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</a:t>
            </a:r>
          </a:p>
        </p:txBody>
      </p:sp>
      <p:cxnSp>
        <p:nvCxnSpPr>
          <p:cNvPr id="37" name="曲线连接符 36"/>
          <p:cNvCxnSpPr>
            <a:cxnSpLocks/>
          </p:cNvCxnSpPr>
          <p:nvPr/>
        </p:nvCxnSpPr>
        <p:spPr>
          <a:xfrm>
            <a:off x="2056130" y="6152176"/>
            <a:ext cx="831850" cy="251460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4358005" y="5150485"/>
            <a:ext cx="1659890" cy="33718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aminotransferase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412230" y="4814570"/>
            <a:ext cx="1370965" cy="30670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α-ketoglutarate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415405" y="5285740"/>
            <a:ext cx="1379855" cy="30670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glutamate</a:t>
            </a:r>
          </a:p>
        </p:txBody>
      </p:sp>
      <p:cxnSp>
        <p:nvCxnSpPr>
          <p:cNvPr id="41" name="曲线连接符 40"/>
          <p:cNvCxnSpPr>
            <a:stCxn id="40" idx="1"/>
            <a:endCxn id="39" idx="1"/>
          </p:cNvCxnSpPr>
          <p:nvPr/>
        </p:nvCxnSpPr>
        <p:spPr>
          <a:xfrm rot="10800000">
            <a:off x="6412230" y="4968240"/>
            <a:ext cx="3175" cy="471170"/>
          </a:xfrm>
          <a:prstGeom prst="curvedConnector3">
            <a:avLst>
              <a:gd name="adj1" fmla="val 1016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4186555" y="3232785"/>
            <a:ext cx="1643380" cy="30670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N-acetylorinithinase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6543040" y="3470275"/>
            <a:ext cx="507365" cy="30670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sz="14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6539865" y="2981325"/>
            <a:ext cx="894715" cy="45140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altLang="zh-CN" sz="14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COO</a:t>
            </a:r>
            <a:r>
              <a:rPr lang="en-US" altLang="zh-CN" sz="1400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</a:p>
        </p:txBody>
      </p:sp>
      <p:cxnSp>
        <p:nvCxnSpPr>
          <p:cNvPr id="45" name="曲线连接符 44"/>
          <p:cNvCxnSpPr>
            <a:stCxn id="43" idx="1"/>
            <a:endCxn id="44" idx="1"/>
          </p:cNvCxnSpPr>
          <p:nvPr/>
        </p:nvCxnSpPr>
        <p:spPr>
          <a:xfrm rot="10800000">
            <a:off x="6539866" y="3207028"/>
            <a:ext cx="3175" cy="416600"/>
          </a:xfrm>
          <a:prstGeom prst="curvedConnector3">
            <a:avLst>
              <a:gd name="adj1" fmla="val 730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4703445" y="1674495"/>
            <a:ext cx="1126490" cy="73723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orinithine</a:t>
            </a:r>
          </a:p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carbamoyl</a:t>
            </a:r>
          </a:p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transferase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6177915" y="2029460"/>
            <a:ext cx="1744980" cy="30670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carbamoyl phosphate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6346190" y="1675765"/>
            <a:ext cx="390525" cy="30670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Pi</a:t>
            </a:r>
          </a:p>
        </p:txBody>
      </p:sp>
      <p:cxnSp>
        <p:nvCxnSpPr>
          <p:cNvPr id="49" name="曲线连接符 48"/>
          <p:cNvCxnSpPr>
            <a:stCxn id="47" idx="1"/>
            <a:endCxn id="48" idx="1"/>
          </p:cNvCxnSpPr>
          <p:nvPr/>
        </p:nvCxnSpPr>
        <p:spPr>
          <a:xfrm rot="10800000" flipH="1">
            <a:off x="6177280" y="1828800"/>
            <a:ext cx="168275" cy="353695"/>
          </a:xfrm>
          <a:prstGeom prst="curvedConnector3">
            <a:avLst>
              <a:gd name="adj1" fmla="val -141509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7201535" y="1379220"/>
            <a:ext cx="160147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argininosuccinate synthetase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6738620" y="535305"/>
            <a:ext cx="855345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Asp+ATP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7762240" y="533400"/>
            <a:ext cx="1035050" cy="30670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AMP+PPi</a:t>
            </a:r>
          </a:p>
        </p:txBody>
      </p:sp>
      <p:cxnSp>
        <p:nvCxnSpPr>
          <p:cNvPr id="53" name="曲线连接符 52"/>
          <p:cNvCxnSpPr>
            <a:stCxn id="51" idx="2"/>
            <a:endCxn id="52" idx="2"/>
          </p:cNvCxnSpPr>
          <p:nvPr/>
        </p:nvCxnSpPr>
        <p:spPr>
          <a:xfrm rot="5400000" flipH="1" flipV="1">
            <a:off x="7613819" y="392579"/>
            <a:ext cx="218420" cy="1113472"/>
          </a:xfrm>
          <a:prstGeom prst="curvedConnector3">
            <a:avLst>
              <a:gd name="adj1" fmla="val -104661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8399145" y="1982470"/>
            <a:ext cx="1368425" cy="6451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argininosuccinase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10551160" y="2246630"/>
            <a:ext cx="119697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fumarate</a:t>
            </a:r>
          </a:p>
        </p:txBody>
      </p:sp>
      <p:cxnSp>
        <p:nvCxnSpPr>
          <p:cNvPr id="56" name="曲线连接符 55"/>
          <p:cNvCxnSpPr>
            <a:endCxn id="55" idx="1"/>
          </p:cNvCxnSpPr>
          <p:nvPr/>
        </p:nvCxnSpPr>
        <p:spPr>
          <a:xfrm rot="5400000" flipV="1">
            <a:off x="9937115" y="1816735"/>
            <a:ext cx="626110" cy="601980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操作按钮: 后退或上一个 73">
            <a:hlinkClick r:id="rId13" action="ppaction://hlinksldjump" highlightClick="1"/>
          </p:cNvPr>
          <p:cNvSpPr/>
          <p:nvPr/>
        </p:nvSpPr>
        <p:spPr>
          <a:xfrm>
            <a:off x="11576877" y="6238090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" y="181610"/>
            <a:ext cx="4442460" cy="1322705"/>
          </a:xfrm>
          <a:prstGeom prst="rect">
            <a:avLst/>
          </a:prstGeom>
          <a:effectLst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" y="2604135"/>
            <a:ext cx="4125595" cy="1094740"/>
          </a:xfrm>
          <a:prstGeom prst="rect">
            <a:avLst/>
          </a:prstGeom>
          <a:effectLst/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30" y="5250180"/>
            <a:ext cx="4534535" cy="1169035"/>
          </a:xfrm>
          <a:prstGeom prst="rect">
            <a:avLst/>
          </a:prstGeom>
          <a:effectLst/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5110" y="5378450"/>
            <a:ext cx="2771775" cy="912495"/>
          </a:xfrm>
          <a:prstGeom prst="rect">
            <a:avLst/>
          </a:prstGeom>
          <a:effectLst/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1085" y="1743710"/>
            <a:ext cx="3680460" cy="954405"/>
          </a:xfrm>
          <a:prstGeom prst="rect">
            <a:avLst/>
          </a:prstGeom>
          <a:effectLst/>
        </p:spPr>
      </p:pic>
      <p:cxnSp>
        <p:nvCxnSpPr>
          <p:cNvPr id="102" name="肘形连接符 101"/>
          <p:cNvCxnSpPr>
            <a:stCxn id="4" idx="2"/>
            <a:endCxn id="5" idx="0"/>
          </p:cNvCxnSpPr>
          <p:nvPr/>
        </p:nvCxnSpPr>
        <p:spPr>
          <a:xfrm rot="5400000">
            <a:off x="1830705" y="2054225"/>
            <a:ext cx="1099820" cy="317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5" idx="2"/>
            <a:endCxn id="6" idx="0"/>
          </p:cNvCxnSpPr>
          <p:nvPr/>
        </p:nvCxnSpPr>
        <p:spPr>
          <a:xfrm rot="5400000">
            <a:off x="1604963" y="4474528"/>
            <a:ext cx="1551305" cy="317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肘形连接符 9"/>
          <p:cNvCxnSpPr>
            <a:stCxn id="6" idx="3"/>
            <a:endCxn id="7" idx="1"/>
          </p:cNvCxnSpPr>
          <p:nvPr/>
        </p:nvCxnSpPr>
        <p:spPr>
          <a:xfrm>
            <a:off x="4647565" y="5835015"/>
            <a:ext cx="677545" cy="317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肘形连接符 10"/>
          <p:cNvCxnSpPr>
            <a:stCxn id="7" idx="0"/>
            <a:endCxn id="8" idx="2"/>
          </p:cNvCxnSpPr>
          <p:nvPr/>
        </p:nvCxnSpPr>
        <p:spPr>
          <a:xfrm rot="16200000">
            <a:off x="5371148" y="4038283"/>
            <a:ext cx="2680335" cy="317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 descr="新建画布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2245" y="3145155"/>
            <a:ext cx="2110105" cy="1823720"/>
          </a:xfrm>
          <a:prstGeom prst="rect">
            <a:avLst/>
          </a:prstGeom>
          <a:effectLst/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19260" y="814070"/>
            <a:ext cx="1615440" cy="1234440"/>
          </a:xfrm>
          <a:prstGeom prst="rect">
            <a:avLst/>
          </a:prstGeom>
          <a:effectLst/>
        </p:spPr>
      </p:pic>
      <p:cxnSp>
        <p:nvCxnSpPr>
          <p:cNvPr id="14" name="肘形连接符 13"/>
          <p:cNvCxnSpPr>
            <a:stCxn id="7" idx="3"/>
            <a:endCxn id="12" idx="2"/>
          </p:cNvCxnSpPr>
          <p:nvPr/>
        </p:nvCxnSpPr>
        <p:spPr>
          <a:xfrm flipV="1">
            <a:off x="8096885" y="4968875"/>
            <a:ext cx="2030730" cy="86614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连接符 14"/>
          <p:cNvCxnSpPr>
            <a:stCxn id="12" idx="0"/>
            <a:endCxn id="13" idx="2"/>
          </p:cNvCxnSpPr>
          <p:nvPr/>
        </p:nvCxnSpPr>
        <p:spPr>
          <a:xfrm rot="16200000" flipV="1">
            <a:off x="9578340" y="2596515"/>
            <a:ext cx="1096645" cy="3175"/>
          </a:xfrm>
          <a:prstGeom prst="bentConnector3">
            <a:avLst>
              <a:gd name="adj1" fmla="val 49971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171450" y="1577340"/>
            <a:ext cx="2099945" cy="6451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phosphoglycerate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dehydrogenase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2764155" y="2237740"/>
            <a:ext cx="150304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NADH+H</a:t>
            </a:r>
            <a:r>
              <a:rPr lang="en-US" altLang="zh-CN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840990" y="1504315"/>
            <a:ext cx="97345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NAD</a:t>
            </a:r>
            <a:r>
              <a:rPr lang="en-US" altLang="zh-CN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</p:txBody>
      </p:sp>
      <p:cxnSp>
        <p:nvCxnSpPr>
          <p:cNvPr id="24" name="曲线连接符 23"/>
          <p:cNvCxnSpPr/>
          <p:nvPr/>
        </p:nvCxnSpPr>
        <p:spPr>
          <a:xfrm rot="10800000" flipV="1">
            <a:off x="2764155" y="1689100"/>
            <a:ext cx="76835" cy="733425"/>
          </a:xfrm>
          <a:prstGeom prst="curvedConnector3">
            <a:avLst>
              <a:gd name="adj1" fmla="val 607438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232410" y="3890010"/>
            <a:ext cx="1957705" cy="6451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phosphoserine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aminotransferase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910205" y="3700780"/>
            <a:ext cx="156210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glutamate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910205" y="4610100"/>
            <a:ext cx="165354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α-ketoglutarate</a:t>
            </a:r>
          </a:p>
        </p:txBody>
      </p:sp>
      <p:cxnSp>
        <p:nvCxnSpPr>
          <p:cNvPr id="20" name="曲线连接符 19"/>
          <p:cNvCxnSpPr>
            <a:stCxn id="18" idx="1"/>
            <a:endCxn id="19" idx="1"/>
          </p:cNvCxnSpPr>
          <p:nvPr/>
        </p:nvCxnSpPr>
        <p:spPr>
          <a:xfrm rot="10800000" flipV="1">
            <a:off x="2910205" y="3884930"/>
            <a:ext cx="3175" cy="909320"/>
          </a:xfrm>
          <a:prstGeom prst="curvedConnector3">
            <a:avLst>
              <a:gd name="adj1" fmla="val 1718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4097655" y="5079365"/>
            <a:ext cx="2048510" cy="6451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phosphoserine phosphatase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097655" y="6290945"/>
            <a:ext cx="67945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5121275" y="6290945"/>
            <a:ext cx="43624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Pi</a:t>
            </a:r>
          </a:p>
        </p:txBody>
      </p:sp>
      <p:cxnSp>
        <p:nvCxnSpPr>
          <p:cNvPr id="23" name="曲线连接符 22"/>
          <p:cNvCxnSpPr>
            <a:stCxn id="43" idx="0"/>
            <a:endCxn id="22" idx="0"/>
          </p:cNvCxnSpPr>
          <p:nvPr/>
        </p:nvCxnSpPr>
        <p:spPr>
          <a:xfrm rot="16200000">
            <a:off x="4888230" y="5840095"/>
            <a:ext cx="3175" cy="902335"/>
          </a:xfrm>
          <a:prstGeom prst="curvedConnector3">
            <a:avLst>
              <a:gd name="adj1" fmla="val 1426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4907280" y="3145155"/>
            <a:ext cx="1805940" cy="9220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serine hydroxymethyl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transferase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6998335" y="4447540"/>
            <a:ext cx="132842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zh-CN" altLang="en-US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folate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961505" y="3145155"/>
            <a:ext cx="2357755" cy="645160"/>
          </a:xfrm>
          <a:prstGeom prst="rect">
            <a:avLst/>
          </a:prstGeom>
          <a:noFill/>
          <a:effectLst/>
        </p:spPr>
        <p:txBody>
          <a:bodyPr wrap="square" rtlCol="0" anchor="t">
            <a:spAutoFit/>
          </a:bodyPr>
          <a:lstStyle/>
          <a:p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zh-CN" altLang="en-US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-Methylene H</a:t>
            </a:r>
            <a:r>
              <a:rPr lang="zh-CN" altLang="en-US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folate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7085330" y="2698115"/>
            <a:ext cx="67945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</a:p>
        </p:txBody>
      </p:sp>
      <p:cxnSp>
        <p:nvCxnSpPr>
          <p:cNvPr id="29" name="曲线连接符 28"/>
          <p:cNvCxnSpPr>
            <a:stCxn id="26" idx="1"/>
            <a:endCxn id="27" idx="1"/>
          </p:cNvCxnSpPr>
          <p:nvPr/>
        </p:nvCxnSpPr>
        <p:spPr>
          <a:xfrm rot="10800000">
            <a:off x="6961505" y="3467100"/>
            <a:ext cx="36830" cy="1163955"/>
          </a:xfrm>
          <a:prstGeom prst="curvedConnector3">
            <a:avLst>
              <a:gd name="adj1" fmla="val 746552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/>
          <p:cNvCxnSpPr>
            <a:endCxn id="28" idx="1"/>
          </p:cNvCxnSpPr>
          <p:nvPr/>
        </p:nvCxnSpPr>
        <p:spPr>
          <a:xfrm rot="16200000">
            <a:off x="6522085" y="3063240"/>
            <a:ext cx="743585" cy="38163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8235315" y="5928360"/>
            <a:ext cx="23431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serine acetyltransferase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0345420" y="5938520"/>
            <a:ext cx="150114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acetyl-CoA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0477500" y="5012055"/>
            <a:ext cx="111569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CoA-SH</a:t>
            </a:r>
          </a:p>
        </p:txBody>
      </p:sp>
      <p:cxnSp>
        <p:nvCxnSpPr>
          <p:cNvPr id="36" name="曲线连接符 35"/>
          <p:cNvCxnSpPr>
            <a:stCxn id="32" idx="1"/>
            <a:endCxn id="35" idx="1"/>
          </p:cNvCxnSpPr>
          <p:nvPr/>
        </p:nvCxnSpPr>
        <p:spPr>
          <a:xfrm rot="10800000" flipH="1">
            <a:off x="10345420" y="5195570"/>
            <a:ext cx="132080" cy="926465"/>
          </a:xfrm>
          <a:prstGeom prst="curvedConnector3">
            <a:avLst>
              <a:gd name="adj1" fmla="val -164903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8326755" y="2120265"/>
            <a:ext cx="1623060" cy="6451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O-acetylserine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lyase</a:t>
            </a: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9"/>
          <a:srcRect l="2125" t="8466" r="996" b="11817"/>
          <a:stretch>
            <a:fillRect/>
          </a:stretch>
        </p:blipFill>
        <p:spPr>
          <a:xfrm>
            <a:off x="10572115" y="2765425"/>
            <a:ext cx="926465" cy="287020"/>
          </a:xfrm>
          <a:prstGeom prst="rect">
            <a:avLst/>
          </a:prstGeom>
          <a:effectLst/>
        </p:spPr>
      </p:pic>
      <p:sp>
        <p:nvSpPr>
          <p:cNvPr id="40" name="文本框 39"/>
          <p:cNvSpPr txBox="1"/>
          <p:nvPr/>
        </p:nvSpPr>
        <p:spPr>
          <a:xfrm>
            <a:off x="10497185" y="2150110"/>
            <a:ext cx="1105535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altLang="zh-CN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COO</a:t>
            </a:r>
            <a:r>
              <a:rPr lang="en-US" altLang="zh-CN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</a:p>
        </p:txBody>
      </p:sp>
      <p:cxnSp>
        <p:nvCxnSpPr>
          <p:cNvPr id="41" name="曲线连接符 40"/>
          <p:cNvCxnSpPr>
            <a:stCxn id="39" idx="1"/>
            <a:endCxn id="40" idx="1"/>
          </p:cNvCxnSpPr>
          <p:nvPr/>
        </p:nvCxnSpPr>
        <p:spPr>
          <a:xfrm rot="10800000">
            <a:off x="10497185" y="2427109"/>
            <a:ext cx="74930" cy="481826"/>
          </a:xfrm>
          <a:prstGeom prst="curvedConnector3">
            <a:avLst>
              <a:gd name="adj1" fmla="val 405085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0314940" y="1298575"/>
            <a:ext cx="588010" cy="306705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endParaRPr lang="zh-C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操作按钮: 后退或上一个 73">
            <a:hlinkClick r:id="rId10" action="ppaction://hlinksldjump" highlightClick="1"/>
          </p:cNvPr>
          <p:cNvSpPr/>
          <p:nvPr/>
        </p:nvSpPr>
        <p:spPr>
          <a:xfrm>
            <a:off x="11576877" y="6237455"/>
            <a:ext cx="615102" cy="620080"/>
          </a:xfrm>
          <a:prstGeom prst="actionButtonBackPrevio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 lang="zh-CN" altLang="en-US"/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928</Words>
  <Application>Microsoft Macintosh PowerPoint</Application>
  <PresentationFormat>宽屏</PresentationFormat>
  <Paragraphs>217</Paragraphs>
  <Slides>24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8" baseType="lpstr">
      <vt:lpstr>Arial</vt:lpstr>
      <vt:lpstr>Calibri</vt:lpstr>
      <vt:lpstr>Times New Roman</vt:lpstr>
      <vt:lpstr>Office 主题</vt:lpstr>
      <vt:lpstr>PowerPoint 演示文稿</vt:lpstr>
      <vt:lpstr>catabolism of amino acids and nucleotides</vt:lpstr>
      <vt:lpstr>Synthesis of amino acids and nucleotides</vt:lpstr>
      <vt:lpstr>urea cycle</vt:lpstr>
      <vt:lpstr>fate of carbon skeletons of amino acids</vt:lpstr>
      <vt:lpstr>synthesis of glutamine and its regulation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synthesis of Histidine</vt:lpstr>
      <vt:lpstr>feedback inhibition found in amino acid biosynthesis</vt:lpstr>
      <vt:lpstr>de novo synthesis of purine</vt:lpstr>
      <vt:lpstr>de novo synthesis of pyrimidine</vt:lpstr>
      <vt:lpstr>synthesis of deoxyribonucleotides from nucleotides at NDP levels</vt:lpstr>
      <vt:lpstr>ribonucleotide reductase</vt:lpstr>
      <vt:lpstr>regulation of ribonucleotide reductase</vt:lpstr>
      <vt:lpstr>mechanism of ribonucleotide reductase</vt:lpstr>
      <vt:lpstr>synthesis of dTTP</vt:lpstr>
      <vt:lpstr>catabolism of pyrimidine</vt:lpstr>
      <vt:lpstr>catabolsm of purine</vt:lpstr>
      <vt:lpstr>further process with uric acid in various animals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86177</dc:creator>
  <cp:lastModifiedBy>Price Alex</cp:lastModifiedBy>
  <cp:revision>60</cp:revision>
  <dcterms:created xsi:type="dcterms:W3CDTF">2020-10-27T12:23:00Z</dcterms:created>
  <dcterms:modified xsi:type="dcterms:W3CDTF">2020-11-15T12:00:13Z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